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 ContentType="image/t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Lst>
  <p:sldSz cx="9144000" cy="6858000" type="screen4x3"/>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D7E7"/>
          </a:solidFill>
        </a:fill>
      </a:tcStyle>
    </a:wholeTbl>
    <a:band2H>
      <a:tcTxStyle/>
      <a:tcStyle>
        <a:tcBdr/>
        <a:fill>
          <a:solidFill>
            <a:srgbClr val="E8ECF4"/>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EE7D0"/>
          </a:solidFill>
        </a:fill>
      </a:tcStyle>
    </a:wholeTbl>
    <a:band2H>
      <a:tcTxStyle/>
      <a:tcStyle>
        <a:tcBdr/>
        <a:fill>
          <a:solidFill>
            <a:srgbClr val="EFF3E9"/>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CDCCE"/>
          </a:solidFill>
        </a:fill>
      </a:tcStyle>
    </a:wholeTbl>
    <a:band2H>
      <a:tcTxStyle/>
      <a:tcStyle>
        <a:tcBdr/>
        <a:fill>
          <a:solidFill>
            <a:srgbClr val="FDEEE8"/>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3" d="100"/>
          <a:sy n="73" d="100"/>
        </p:scale>
        <p:origin x="1464"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2" name="Shape 122"/>
          <p:cNvSpPr>
            <a:spLocks noGrp="1" noRot="1" noChangeAspect="1"/>
          </p:cNvSpPr>
          <p:nvPr>
            <p:ph type="sldImg"/>
          </p:nvPr>
        </p:nvSpPr>
        <p:spPr>
          <a:xfrm>
            <a:off x="1143000" y="685800"/>
            <a:ext cx="4572000" cy="3429000"/>
          </a:xfrm>
          <a:prstGeom prst="rect">
            <a:avLst/>
          </a:prstGeom>
        </p:spPr>
        <p:txBody>
          <a:bodyPr/>
          <a:lstStyle/>
          <a:p>
            <a:endParaRPr/>
          </a:p>
        </p:txBody>
      </p:sp>
      <p:sp>
        <p:nvSpPr>
          <p:cNvPr id="123" name="Shape 123"/>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defRPr sz="1200">
        <a:latin typeface="+mn-lt"/>
        <a:ea typeface="+mn-ea"/>
        <a:cs typeface="+mn-cs"/>
        <a:sym typeface="Arial"/>
      </a:defRPr>
    </a:lvl1pPr>
    <a:lvl2pPr indent="228600" latinLnBrk="0">
      <a:defRPr sz="1200">
        <a:latin typeface="+mn-lt"/>
        <a:ea typeface="+mn-ea"/>
        <a:cs typeface="+mn-cs"/>
        <a:sym typeface="Arial"/>
      </a:defRPr>
    </a:lvl2pPr>
    <a:lvl3pPr indent="457200" latinLnBrk="0">
      <a:defRPr sz="1200">
        <a:latin typeface="+mn-lt"/>
        <a:ea typeface="+mn-ea"/>
        <a:cs typeface="+mn-cs"/>
        <a:sym typeface="Arial"/>
      </a:defRPr>
    </a:lvl3pPr>
    <a:lvl4pPr indent="685800" latinLnBrk="0">
      <a:defRPr sz="1200">
        <a:latin typeface="+mn-lt"/>
        <a:ea typeface="+mn-ea"/>
        <a:cs typeface="+mn-cs"/>
        <a:sym typeface="Arial"/>
      </a:defRPr>
    </a:lvl4pPr>
    <a:lvl5pPr indent="914400" latinLnBrk="0">
      <a:defRPr sz="1200">
        <a:latin typeface="+mn-lt"/>
        <a:ea typeface="+mn-ea"/>
        <a:cs typeface="+mn-cs"/>
        <a:sym typeface="Arial"/>
      </a:defRPr>
    </a:lvl5pPr>
    <a:lvl6pPr indent="1143000" latinLnBrk="0">
      <a:defRPr sz="1200">
        <a:latin typeface="+mn-lt"/>
        <a:ea typeface="+mn-ea"/>
        <a:cs typeface="+mn-cs"/>
        <a:sym typeface="Arial"/>
      </a:defRPr>
    </a:lvl6pPr>
    <a:lvl7pPr indent="1371600" latinLnBrk="0">
      <a:defRPr sz="1200">
        <a:latin typeface="+mn-lt"/>
        <a:ea typeface="+mn-ea"/>
        <a:cs typeface="+mn-cs"/>
        <a:sym typeface="Arial"/>
      </a:defRPr>
    </a:lvl7pPr>
    <a:lvl8pPr indent="1600200" latinLnBrk="0">
      <a:defRPr sz="1200">
        <a:latin typeface="+mn-lt"/>
        <a:ea typeface="+mn-ea"/>
        <a:cs typeface="+mn-cs"/>
        <a:sym typeface="Arial"/>
      </a:defRPr>
    </a:lvl8pPr>
    <a:lvl9pPr indent="1828800" latinLnBrk="0">
      <a:defRPr sz="1200">
        <a:latin typeface="+mn-lt"/>
        <a:ea typeface="+mn-ea"/>
        <a:cs typeface="+mn-cs"/>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docs.scala-lang.org/tutorials/scala-with-maven.html"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hadoop.apache.org/docs/r1.2.1/hdfs_design.html"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 name="Shape 143"/>
          <p:cNvSpPr>
            <a:spLocks noGrp="1" noRot="1" noChangeAspect="1"/>
          </p:cNvSpPr>
          <p:nvPr>
            <p:ph type="sldImg"/>
          </p:nvPr>
        </p:nvSpPr>
        <p:spPr>
          <a:prstGeom prst="rect">
            <a:avLst/>
          </a:prstGeom>
        </p:spPr>
        <p:txBody>
          <a:bodyPr/>
          <a:lstStyle/>
          <a:p>
            <a:endParaRPr/>
          </a:p>
        </p:txBody>
      </p:sp>
      <p:sp>
        <p:nvSpPr>
          <p:cNvPr id="144" name="Shape 144"/>
          <p:cNvSpPr>
            <a:spLocks noGrp="1"/>
          </p:cNvSpPr>
          <p:nvPr>
            <p:ph type="body" sz="quarter" idx="1"/>
          </p:nvPr>
        </p:nvSpPr>
        <p:spPr>
          <a:prstGeom prst="rect">
            <a:avLst/>
          </a:prstGeom>
        </p:spPr>
        <p:txBody>
          <a:bodyPr/>
          <a:lstStyle/>
          <a:p>
            <a:r>
              <a:t>Discuss differences with traditional data analysis</a:t>
            </a:r>
          </a:p>
          <a:p>
            <a:r>
              <a:t>What happens if not all conditions apply? e.g. the data is not huge but we want redundancy, parallel access?</a:t>
            </a:r>
          </a:p>
          <a:p>
            <a:r>
              <a:t>What is the difference with super-computers used for weather prediction, climate change research, particle physics?</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 name="Shape 223"/>
          <p:cNvSpPr>
            <a:spLocks noGrp="1" noRot="1" noChangeAspect="1"/>
          </p:cNvSpPr>
          <p:nvPr>
            <p:ph type="sldImg"/>
          </p:nvPr>
        </p:nvSpPr>
        <p:spPr>
          <a:prstGeom prst="rect">
            <a:avLst/>
          </a:prstGeom>
        </p:spPr>
        <p:txBody>
          <a:bodyPr/>
          <a:lstStyle/>
          <a:p>
            <a:endParaRPr/>
          </a:p>
        </p:txBody>
      </p:sp>
      <p:sp>
        <p:nvSpPr>
          <p:cNvPr id="224" name="Shape 224"/>
          <p:cNvSpPr>
            <a:spLocks noGrp="1"/>
          </p:cNvSpPr>
          <p:nvPr>
            <p:ph type="body" sz="quarter" idx="1"/>
          </p:nvPr>
        </p:nvSpPr>
        <p:spPr>
          <a:prstGeom prst="rect">
            <a:avLst/>
          </a:prstGeom>
        </p:spPr>
        <p:txBody>
          <a:bodyPr/>
          <a:lstStyle/>
          <a:p>
            <a:r>
              <a:t>Discuss the implications of each application having its own and separate executors:</a:t>
            </a:r>
          </a:p>
          <a:p>
            <a:pPr marL="120315" indent="-120315">
              <a:buSzPct val="100000"/>
              <a:buChar char="-"/>
            </a:pPr>
            <a:r>
              <a:t>positive: isolation of applications, no possible direct effect on each other</a:t>
            </a:r>
          </a:p>
          <a:p>
            <a:pPr marL="120315" indent="-120315">
              <a:buSzPct val="100000"/>
              <a:buChar char="-"/>
            </a:pPr>
            <a:r>
              <a:t>negative: cannot pass information directly, only through external storage</a:t>
            </a:r>
          </a:p>
          <a:p>
            <a:r>
              <a:t>How does this impact the design of applications?</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 name="Shape 228"/>
          <p:cNvSpPr>
            <a:spLocks noGrp="1" noRot="1" noChangeAspect="1"/>
          </p:cNvSpPr>
          <p:nvPr>
            <p:ph type="sldImg"/>
          </p:nvPr>
        </p:nvSpPr>
        <p:spPr>
          <a:prstGeom prst="rect">
            <a:avLst/>
          </a:prstGeom>
        </p:spPr>
        <p:txBody>
          <a:bodyPr/>
          <a:lstStyle/>
          <a:p>
            <a:endParaRPr/>
          </a:p>
        </p:txBody>
      </p:sp>
      <p:sp>
        <p:nvSpPr>
          <p:cNvPr id="229" name="Shape 229"/>
          <p:cNvSpPr>
            <a:spLocks noGrp="1"/>
          </p:cNvSpPr>
          <p:nvPr>
            <p:ph type="body" sz="quarter" idx="1"/>
          </p:nvPr>
        </p:nvSpPr>
        <p:spPr>
          <a:prstGeom prst="rect">
            <a:avLst/>
          </a:prstGeom>
        </p:spPr>
        <p:txBody>
          <a:bodyPr/>
          <a:lstStyle/>
          <a:p>
            <a:r>
              <a:t>Instructions in the accompanying Zeppelin notebook</a:t>
            </a:r>
          </a:p>
          <a:p>
            <a:r>
              <a:t>(this is to prepare the students for the exercise session, here only give an outline)</a:t>
            </a:r>
          </a:p>
          <a:p>
            <a:endParaRPr/>
          </a:p>
          <a:p>
            <a:r>
              <a:rPr u="sng">
                <a:solidFill>
                  <a:srgbClr val="0000FF"/>
                </a:solidFill>
                <a:uFill>
                  <a:solidFill>
                    <a:srgbClr val="0000FF"/>
                  </a:solidFill>
                </a:uFill>
                <a:hlinkClick r:id="rId3"/>
              </a:rPr>
              <a:t>https://docs.scala-lang.org/tutorials/scala-with-maven.html</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 name="Shape 233"/>
          <p:cNvSpPr>
            <a:spLocks noGrp="1" noRot="1" noChangeAspect="1"/>
          </p:cNvSpPr>
          <p:nvPr>
            <p:ph type="sldImg"/>
          </p:nvPr>
        </p:nvSpPr>
        <p:spPr>
          <a:prstGeom prst="rect">
            <a:avLst/>
          </a:prstGeom>
        </p:spPr>
        <p:txBody>
          <a:bodyPr/>
          <a:lstStyle/>
          <a:p>
            <a:endParaRPr/>
          </a:p>
        </p:txBody>
      </p:sp>
      <p:sp>
        <p:nvSpPr>
          <p:cNvPr id="234" name="Shape 234"/>
          <p:cNvSpPr>
            <a:spLocks noGrp="1"/>
          </p:cNvSpPr>
          <p:nvPr>
            <p:ph type="body" sz="quarter" idx="1"/>
          </p:nvPr>
        </p:nvSpPr>
        <p:spPr>
          <a:prstGeom prst="rect">
            <a:avLst/>
          </a:prstGeom>
        </p:spPr>
        <p:txBody>
          <a:bodyPr/>
          <a:lstStyle/>
          <a:p>
            <a:r>
              <a:t>Give some examples from the textbook about addresses written in different ways, names spelled with initials or spelled out fully</a:t>
            </a:r>
          </a:p>
          <a:p>
            <a:r>
              <a:t>Ask students to give examples from their own experience.</a:t>
            </a:r>
          </a:p>
          <a:p>
            <a:r>
              <a:t>How would they write their own name and address:</a:t>
            </a:r>
          </a:p>
          <a:p>
            <a:pPr marL="120315" indent="-120315">
              <a:buSzPct val="100000"/>
              <a:buChar char="-"/>
            </a:pPr>
            <a:r>
              <a:t>on a passport application form?</a:t>
            </a:r>
          </a:p>
          <a:p>
            <a:pPr marL="120315" indent="-120315">
              <a:buSzPct val="100000"/>
              <a:buChar char="-"/>
            </a:pPr>
            <a:r>
              <a:t>on a postcard?</a:t>
            </a:r>
          </a:p>
          <a:p>
            <a:pPr marL="120315" indent="-120315">
              <a:buSzPct val="100000"/>
              <a:buChar char="-"/>
            </a:pPr>
            <a:r>
              <a:t>on a memo to a friend they ask to come to their house?</a:t>
            </a:r>
          </a:p>
          <a:p>
            <a:pPr marL="120315" indent="-120315">
              <a:buSzPct val="100000"/>
              <a:buChar char="-"/>
            </a:pPr>
            <a:r>
              <a:t>on Amazon’s website for sending merchandise?</a:t>
            </a:r>
          </a:p>
          <a:p>
            <a:r>
              <a:t>etc. etc. Spot the subtle variations.</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 name="Shape 238"/>
          <p:cNvSpPr>
            <a:spLocks noGrp="1" noRot="1" noChangeAspect="1"/>
          </p:cNvSpPr>
          <p:nvPr>
            <p:ph type="sldImg"/>
          </p:nvPr>
        </p:nvSpPr>
        <p:spPr>
          <a:prstGeom prst="rect">
            <a:avLst/>
          </a:prstGeom>
        </p:spPr>
        <p:txBody>
          <a:bodyPr/>
          <a:lstStyle/>
          <a:p>
            <a:endParaRPr/>
          </a:p>
        </p:txBody>
      </p:sp>
      <p:sp>
        <p:nvSpPr>
          <p:cNvPr id="239" name="Shape 239"/>
          <p:cNvSpPr>
            <a:spLocks noGrp="1"/>
          </p:cNvSpPr>
          <p:nvPr>
            <p:ph type="body" sz="quarter" idx="1"/>
          </p:nvPr>
        </p:nvSpPr>
        <p:spPr>
          <a:prstGeom prst="rect">
            <a:avLst/>
          </a:prstGeom>
        </p:spPr>
        <p:txBody>
          <a:bodyPr/>
          <a:lstStyle/>
          <a:p>
            <a:r>
              <a:t>Explain the concept of “case class” in Scala</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 name="Shape 245"/>
          <p:cNvSpPr>
            <a:spLocks noGrp="1" noRot="1" noChangeAspect="1"/>
          </p:cNvSpPr>
          <p:nvPr>
            <p:ph type="sldImg"/>
          </p:nvPr>
        </p:nvSpPr>
        <p:spPr>
          <a:prstGeom prst="rect">
            <a:avLst/>
          </a:prstGeom>
        </p:spPr>
        <p:txBody>
          <a:bodyPr/>
          <a:lstStyle/>
          <a:p>
            <a:endParaRPr/>
          </a:p>
        </p:txBody>
      </p:sp>
      <p:sp>
        <p:nvSpPr>
          <p:cNvPr id="246" name="Shape 246"/>
          <p:cNvSpPr>
            <a:spLocks noGrp="1"/>
          </p:cNvSpPr>
          <p:nvPr>
            <p:ph type="body" sz="quarter" idx="1"/>
          </p:nvPr>
        </p:nvSpPr>
        <p:spPr>
          <a:prstGeom prst="rect">
            <a:avLst/>
          </a:prstGeom>
        </p:spPr>
        <p:txBody>
          <a:bodyPr/>
          <a:lstStyle/>
          <a:p>
            <a:r>
              <a:t>The slides show the wide output from Scala in Zeppelin; warn the students that what they see here is only a segment!</a:t>
            </a:r>
          </a:p>
          <a:p>
            <a:r>
              <a:t>When they do the exercises, notice how Scala helps viewing Big Data: never trying to dump millions of lines on the</a:t>
            </a:r>
          </a:p>
          <a:p>
            <a:r>
              <a:t>screen, abbreviating multi-column tables, etc. Remind students again when working with Python (Pandas etc.)</a:t>
            </a:r>
          </a:p>
          <a:p>
            <a:r>
              <a:t>about the same design issues.</a:t>
            </a:r>
          </a:p>
          <a:p>
            <a:endParaRPr/>
          </a:p>
          <a:p>
            <a:r>
              <a:t>In a Zeppelin notebook running Scala, the pre-defined “spark” object will be the start of operations.</a:t>
            </a:r>
          </a:p>
          <a:p>
            <a:endParaRPr/>
          </a:p>
          <a:p>
            <a:r>
              <a:t>Explain the concept of single-assignment “val” values.</a:t>
            </a:r>
          </a:p>
          <a:p>
            <a:endParaRPr/>
          </a:p>
          <a:p>
            <a:r>
              <a:t>Explain the fields:</a:t>
            </a:r>
          </a:p>
          <a:p>
            <a:r>
              <a:t>id_1: the unique ID of user 1</a:t>
            </a:r>
          </a:p>
          <a:p>
            <a:r>
              <a:t>id_2: the unique ID of user 2 (who might be the same as user 1!)</a:t>
            </a:r>
          </a:p>
          <a:p>
            <a:r>
              <a:t>cmp_fname_c1, etc.: comparison results for various characteristics of the two users</a:t>
            </a:r>
          </a:p>
          <a:p>
            <a:r>
              <a:t>Not shown here but will be seen in the notebook: the actual result of “identical” or “not identical”</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Shape 252"/>
          <p:cNvSpPr>
            <a:spLocks noGrp="1" noRot="1" noChangeAspect="1"/>
          </p:cNvSpPr>
          <p:nvPr>
            <p:ph type="sldImg"/>
          </p:nvPr>
        </p:nvSpPr>
        <p:spPr>
          <a:prstGeom prst="rect">
            <a:avLst/>
          </a:prstGeom>
        </p:spPr>
        <p:txBody>
          <a:bodyPr/>
          <a:lstStyle/>
          <a:p>
            <a:endParaRPr/>
          </a:p>
        </p:txBody>
      </p:sp>
      <p:sp>
        <p:nvSpPr>
          <p:cNvPr id="253" name="Shape 253"/>
          <p:cNvSpPr>
            <a:spLocks noGrp="1"/>
          </p:cNvSpPr>
          <p:nvPr>
            <p:ph type="body" sz="quarter" idx="1"/>
          </p:nvPr>
        </p:nvSpPr>
        <p:spPr>
          <a:prstGeom prst="rect">
            <a:avLst/>
          </a:prstGeom>
        </p:spPr>
        <p:txBody>
          <a:bodyPr/>
          <a:lstStyle/>
          <a:p>
            <a:r>
              <a:t>The default inferred data type is “string” for everything</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 name="Shape 258"/>
          <p:cNvSpPr>
            <a:spLocks noGrp="1" noRot="1" noChangeAspect="1"/>
          </p:cNvSpPr>
          <p:nvPr>
            <p:ph type="sldImg"/>
          </p:nvPr>
        </p:nvSpPr>
        <p:spPr>
          <a:prstGeom prst="rect">
            <a:avLst/>
          </a:prstGeom>
        </p:spPr>
        <p:txBody>
          <a:bodyPr/>
          <a:lstStyle/>
          <a:p>
            <a:endParaRPr/>
          </a:p>
        </p:txBody>
      </p:sp>
      <p:sp>
        <p:nvSpPr>
          <p:cNvPr id="259" name="Shape 259"/>
          <p:cNvSpPr>
            <a:spLocks noGrp="1"/>
          </p:cNvSpPr>
          <p:nvPr>
            <p:ph type="body" sz="quarter" idx="1"/>
          </p:nvPr>
        </p:nvSpPr>
        <p:spPr>
          <a:prstGeom prst="rect">
            <a:avLst/>
          </a:prstGeom>
        </p:spPr>
        <p:txBody>
          <a:bodyPr/>
          <a:lstStyle/>
          <a:p>
            <a:r>
              <a:t>To get correct data types inferred, we use the method “inferSchema”.</a:t>
            </a:r>
          </a:p>
          <a:p>
            <a:r>
              <a:t>It will inspect the values in each column and assigns the appropriate data type.</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 name="Shape 265"/>
          <p:cNvSpPr>
            <a:spLocks noGrp="1" noRot="1" noChangeAspect="1"/>
          </p:cNvSpPr>
          <p:nvPr>
            <p:ph type="sldImg"/>
          </p:nvPr>
        </p:nvSpPr>
        <p:spPr>
          <a:prstGeom prst="rect">
            <a:avLst/>
          </a:prstGeom>
        </p:spPr>
        <p:txBody>
          <a:bodyPr/>
          <a:lstStyle/>
          <a:p>
            <a:endParaRPr/>
          </a:p>
        </p:txBody>
      </p:sp>
      <p:sp>
        <p:nvSpPr>
          <p:cNvPr id="266" name="Shape 266"/>
          <p:cNvSpPr>
            <a:spLocks noGrp="1"/>
          </p:cNvSpPr>
          <p:nvPr>
            <p:ph type="body" sz="quarter" idx="1"/>
          </p:nvPr>
        </p:nvSpPr>
        <p:spPr>
          <a:prstGeom prst="rect">
            <a:avLst/>
          </a:prstGeom>
        </p:spPr>
        <p:txBody>
          <a:bodyPr/>
          <a:lstStyle/>
          <a:p>
            <a:r>
              <a:t>Here are the results of the datatypes found by Spark.</a:t>
            </a:r>
          </a:p>
          <a:p>
            <a:r>
              <a:t>Notice that some are “double” while others are “integer”: the inference is fairly sophisticated.</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 name="Shape 271"/>
          <p:cNvSpPr>
            <a:spLocks noGrp="1" noRot="1" noChangeAspect="1"/>
          </p:cNvSpPr>
          <p:nvPr>
            <p:ph type="sldImg"/>
          </p:nvPr>
        </p:nvSpPr>
        <p:spPr>
          <a:prstGeom prst="rect">
            <a:avLst/>
          </a:prstGeom>
        </p:spPr>
        <p:txBody>
          <a:bodyPr/>
          <a:lstStyle/>
          <a:p>
            <a:endParaRPr/>
          </a:p>
        </p:txBody>
      </p:sp>
      <p:sp>
        <p:nvSpPr>
          <p:cNvPr id="272" name="Shape 272"/>
          <p:cNvSpPr>
            <a:spLocks noGrp="1"/>
          </p:cNvSpPr>
          <p:nvPr>
            <p:ph type="body" sz="quarter" idx="1"/>
          </p:nvPr>
        </p:nvSpPr>
        <p:spPr>
          <a:prstGeom prst="rect">
            <a:avLst/>
          </a:prstGeom>
        </p:spPr>
        <p:txBody>
          <a:bodyPr/>
          <a:lstStyle/>
          <a:p>
            <a:r>
              <a:t>Explain the operations:</a:t>
            </a:r>
          </a:p>
          <a:p>
            <a:r>
              <a:t>count() -&gt; see result</a:t>
            </a:r>
          </a:p>
          <a:p>
            <a:r>
              <a:t>cache() -&gt; results will be kept in memory until caching is disabled</a:t>
            </a:r>
          </a:p>
          <a:p>
            <a:r>
              <a:t>The next operation is a pipeline, explain each step:</a:t>
            </a:r>
          </a:p>
          <a:p>
            <a:r>
              <a:t>groupBy(“is_match”) -&gt; how many records are labeled “is_match”</a:t>
            </a:r>
          </a:p>
          <a:p>
            <a:r>
              <a:t>count() -&gt; etc. etc.</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 name="Shape 277"/>
          <p:cNvSpPr>
            <a:spLocks noGrp="1" noRot="1" noChangeAspect="1"/>
          </p:cNvSpPr>
          <p:nvPr>
            <p:ph type="sldImg"/>
          </p:nvPr>
        </p:nvSpPr>
        <p:spPr>
          <a:prstGeom prst="rect">
            <a:avLst/>
          </a:prstGeom>
        </p:spPr>
        <p:txBody>
          <a:bodyPr/>
          <a:lstStyle/>
          <a:p>
            <a:endParaRPr/>
          </a:p>
        </p:txBody>
      </p:sp>
      <p:sp>
        <p:nvSpPr>
          <p:cNvPr id="278" name="Shape 278"/>
          <p:cNvSpPr>
            <a:spLocks noGrp="1"/>
          </p:cNvSpPr>
          <p:nvPr>
            <p:ph type="body" sz="quarter" idx="1"/>
          </p:nvPr>
        </p:nvSpPr>
        <p:spPr>
          <a:prstGeom prst="rect">
            <a:avLst/>
          </a:prstGeom>
        </p:spPr>
        <p:txBody>
          <a:bodyPr/>
          <a:lstStyle/>
          <a:p>
            <a:r>
              <a:t>Spark also supports SQL queries; the multi-line quotation is a proper SQL expression sent to Spark.</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 name="Shape 150"/>
          <p:cNvSpPr>
            <a:spLocks noGrp="1" noRot="1" noChangeAspect="1"/>
          </p:cNvSpPr>
          <p:nvPr>
            <p:ph type="sldImg"/>
          </p:nvPr>
        </p:nvSpPr>
        <p:spPr>
          <a:prstGeom prst="rect">
            <a:avLst/>
          </a:prstGeom>
        </p:spPr>
        <p:txBody>
          <a:bodyPr/>
          <a:lstStyle/>
          <a:p>
            <a:endParaRPr/>
          </a:p>
        </p:txBody>
      </p:sp>
      <p:sp>
        <p:nvSpPr>
          <p:cNvPr id="151" name="Shape 151"/>
          <p:cNvSpPr>
            <a:spLocks noGrp="1"/>
          </p:cNvSpPr>
          <p:nvPr>
            <p:ph type="body" sz="quarter" idx="1"/>
          </p:nvPr>
        </p:nvSpPr>
        <p:spPr>
          <a:prstGeom prst="rect">
            <a:avLst/>
          </a:prstGeom>
        </p:spPr>
        <p:txBody>
          <a:bodyPr/>
          <a:lstStyle/>
          <a:p>
            <a:r>
              <a:t>Contrast with traditional data:</a:t>
            </a:r>
          </a:p>
          <a:p>
            <a:r>
              <a:t>Volumes were assumed to be manageable in PC local storage by our statistics software</a:t>
            </a:r>
          </a:p>
          <a:p>
            <a:r>
              <a:t>Velocity: data collection would take months / years (e.g. in medicine), a data analyst (statistician) would get significant time to spend on it</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 name="Shape 303"/>
          <p:cNvSpPr>
            <a:spLocks noGrp="1" noRot="1" noChangeAspect="1"/>
          </p:cNvSpPr>
          <p:nvPr>
            <p:ph type="sldImg"/>
          </p:nvPr>
        </p:nvSpPr>
        <p:spPr>
          <a:prstGeom prst="rect">
            <a:avLst/>
          </a:prstGeom>
        </p:spPr>
        <p:txBody>
          <a:bodyPr/>
          <a:lstStyle/>
          <a:p>
            <a:endParaRPr/>
          </a:p>
        </p:txBody>
      </p:sp>
      <p:sp>
        <p:nvSpPr>
          <p:cNvPr id="304" name="Shape 304"/>
          <p:cNvSpPr>
            <a:spLocks noGrp="1"/>
          </p:cNvSpPr>
          <p:nvPr>
            <p:ph type="body" sz="quarter" idx="1"/>
          </p:nvPr>
        </p:nvSpPr>
        <p:spPr>
          <a:prstGeom prst="rect">
            <a:avLst/>
          </a:prstGeom>
        </p:spPr>
        <p:txBody>
          <a:bodyPr/>
          <a:lstStyle/>
          <a:p>
            <a:r>
              <a:t>How would we proceed to do a full data analysis on the effect of each parameter on finding matches?</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 name="Shape 155"/>
          <p:cNvSpPr>
            <a:spLocks noGrp="1" noRot="1" noChangeAspect="1"/>
          </p:cNvSpPr>
          <p:nvPr>
            <p:ph type="sldImg"/>
          </p:nvPr>
        </p:nvSpPr>
        <p:spPr>
          <a:prstGeom prst="rect">
            <a:avLst/>
          </a:prstGeom>
        </p:spPr>
        <p:txBody>
          <a:bodyPr/>
          <a:lstStyle/>
          <a:p>
            <a:endParaRPr/>
          </a:p>
        </p:txBody>
      </p:sp>
      <p:sp>
        <p:nvSpPr>
          <p:cNvPr id="156" name="Shape 156"/>
          <p:cNvSpPr>
            <a:spLocks noGrp="1"/>
          </p:cNvSpPr>
          <p:nvPr>
            <p:ph type="body" sz="quarter" idx="1"/>
          </p:nvPr>
        </p:nvSpPr>
        <p:spPr>
          <a:prstGeom prst="rect">
            <a:avLst/>
          </a:prstGeom>
        </p:spPr>
        <p:txBody>
          <a:bodyPr/>
          <a:lstStyle/>
          <a:p>
            <a:r>
              <a:t>Contrast with traditional data:</a:t>
            </a:r>
          </a:p>
          <a:p>
            <a:r>
              <a:t>Variety: analysis required good familiarity with the domain, with established data formats and contents</a:t>
            </a:r>
          </a:p>
          <a:p>
            <a:r>
              <a:t>Veracity: much less personal attention can be given to data, weird things can now happen…</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 name="Shape 160"/>
          <p:cNvSpPr>
            <a:spLocks noGrp="1" noRot="1" noChangeAspect="1"/>
          </p:cNvSpPr>
          <p:nvPr>
            <p:ph type="sldImg"/>
          </p:nvPr>
        </p:nvSpPr>
        <p:spPr>
          <a:prstGeom prst="rect">
            <a:avLst/>
          </a:prstGeom>
        </p:spPr>
        <p:txBody>
          <a:bodyPr/>
          <a:lstStyle/>
          <a:p>
            <a:endParaRPr/>
          </a:p>
        </p:txBody>
      </p:sp>
      <p:sp>
        <p:nvSpPr>
          <p:cNvPr id="161" name="Shape 161"/>
          <p:cNvSpPr>
            <a:spLocks noGrp="1"/>
          </p:cNvSpPr>
          <p:nvPr>
            <p:ph type="body" sz="quarter" idx="1"/>
          </p:nvPr>
        </p:nvSpPr>
        <p:spPr>
          <a:prstGeom prst="rect">
            <a:avLst/>
          </a:prstGeom>
        </p:spPr>
        <p:txBody>
          <a:bodyPr/>
          <a:lstStyle/>
          <a:p>
            <a:r>
              <a:t>Contrast with traditional data:</a:t>
            </a:r>
          </a:p>
          <a:p>
            <a:r>
              <a:t>Variability: IoT devices are often ad-hoc, not refined over decades; their design and application is geared to get results quickly, instead of becoming part of the infrastructure and getting used over decades.</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 name="Shape 165"/>
          <p:cNvSpPr>
            <a:spLocks noGrp="1" noRot="1" noChangeAspect="1"/>
          </p:cNvSpPr>
          <p:nvPr>
            <p:ph type="sldImg"/>
          </p:nvPr>
        </p:nvSpPr>
        <p:spPr>
          <a:prstGeom prst="rect">
            <a:avLst/>
          </a:prstGeom>
        </p:spPr>
        <p:txBody>
          <a:bodyPr/>
          <a:lstStyle/>
          <a:p>
            <a:endParaRPr/>
          </a:p>
        </p:txBody>
      </p:sp>
      <p:sp>
        <p:nvSpPr>
          <p:cNvPr id="166" name="Shape 166"/>
          <p:cNvSpPr>
            <a:spLocks noGrp="1"/>
          </p:cNvSpPr>
          <p:nvPr>
            <p:ph type="body" sz="quarter" idx="1"/>
          </p:nvPr>
        </p:nvSpPr>
        <p:spPr>
          <a:prstGeom prst="rect">
            <a:avLst/>
          </a:prstGeom>
        </p:spPr>
        <p:txBody>
          <a:bodyPr/>
          <a:lstStyle/>
          <a:p>
            <a:r>
              <a:t>Contrast with traditional data:</a:t>
            </a:r>
          </a:p>
          <a:p>
            <a:r>
              <a:t>we usually assumed that each data point is valuable, as collecting them involved expensive preparations and human labor.</a:t>
            </a:r>
          </a:p>
          <a:p>
            <a:r>
              <a:t>Now we can just spread devices everywhere, stream their data into the cloud, and later decide what is needed and what can be thrown away.</a:t>
            </a:r>
          </a:p>
          <a:p>
            <a:r>
              <a:t>BUT! Many businesses depend vitally on some pieces of IoT data, so even though we throw away some, the part we need is very valuable.</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 name="Shape 189"/>
          <p:cNvSpPr>
            <a:spLocks noGrp="1" noRot="1" noChangeAspect="1"/>
          </p:cNvSpPr>
          <p:nvPr>
            <p:ph type="sldImg"/>
          </p:nvPr>
        </p:nvSpPr>
        <p:spPr>
          <a:prstGeom prst="rect">
            <a:avLst/>
          </a:prstGeom>
        </p:spPr>
        <p:txBody>
          <a:bodyPr/>
          <a:lstStyle/>
          <a:p>
            <a:endParaRPr/>
          </a:p>
        </p:txBody>
      </p:sp>
      <p:sp>
        <p:nvSpPr>
          <p:cNvPr id="190" name="Shape 190"/>
          <p:cNvSpPr>
            <a:spLocks noGrp="1"/>
          </p:cNvSpPr>
          <p:nvPr>
            <p:ph type="body" sz="quarter" idx="1"/>
          </p:nvPr>
        </p:nvSpPr>
        <p:spPr>
          <a:prstGeom prst="rect">
            <a:avLst/>
          </a:prstGeom>
        </p:spPr>
        <p:txBody>
          <a:bodyPr/>
          <a:lstStyle/>
          <a:p>
            <a:r>
              <a:t>The SMACT acronym:</a:t>
            </a:r>
          </a:p>
          <a:p>
            <a:endParaRPr/>
          </a:p>
          <a:p>
            <a:r>
              <a:t>Social Networks</a:t>
            </a:r>
          </a:p>
          <a:p>
            <a:r>
              <a:t>Mobile Systems</a:t>
            </a:r>
          </a:p>
          <a:p>
            <a:r>
              <a:t>Analytics</a:t>
            </a:r>
          </a:p>
          <a:p>
            <a:r>
              <a:t>Cloud</a:t>
            </a:r>
          </a:p>
          <a:p>
            <a:r>
              <a:t>IoT </a:t>
            </a:r>
          </a:p>
          <a:p>
            <a:endParaRPr/>
          </a:p>
          <a:p>
            <a:r>
              <a:t>IoT domains: H2T, T2H, T2T</a:t>
            </a:r>
          </a:p>
          <a:p>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 name="Shape 194"/>
          <p:cNvSpPr>
            <a:spLocks noGrp="1" noRot="1" noChangeAspect="1"/>
          </p:cNvSpPr>
          <p:nvPr>
            <p:ph type="sldImg"/>
          </p:nvPr>
        </p:nvSpPr>
        <p:spPr>
          <a:prstGeom prst="rect">
            <a:avLst/>
          </a:prstGeom>
        </p:spPr>
        <p:txBody>
          <a:bodyPr/>
          <a:lstStyle/>
          <a:p>
            <a:endParaRPr/>
          </a:p>
        </p:txBody>
      </p:sp>
      <p:sp>
        <p:nvSpPr>
          <p:cNvPr id="195" name="Shape 195"/>
          <p:cNvSpPr>
            <a:spLocks noGrp="1"/>
          </p:cNvSpPr>
          <p:nvPr>
            <p:ph type="body" sz="quarter" idx="1"/>
          </p:nvPr>
        </p:nvSpPr>
        <p:spPr>
          <a:prstGeom prst="rect">
            <a:avLst/>
          </a:prstGeom>
        </p:spPr>
        <p:txBody>
          <a:bodyPr/>
          <a:lstStyle/>
          <a:p>
            <a:r>
              <a:t>Discuss specific Big Data examples: what data types, timings, extent, usage?</a:t>
            </a:r>
          </a:p>
          <a:p>
            <a:r>
              <a:t>Students should be encouraged to come up with more examples.</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 name="Shape 201"/>
          <p:cNvSpPr>
            <a:spLocks noGrp="1" noRot="1" noChangeAspect="1"/>
          </p:cNvSpPr>
          <p:nvPr>
            <p:ph type="sldImg"/>
          </p:nvPr>
        </p:nvSpPr>
        <p:spPr>
          <a:prstGeom prst="rect">
            <a:avLst/>
          </a:prstGeom>
        </p:spPr>
        <p:txBody>
          <a:bodyPr/>
          <a:lstStyle/>
          <a:p>
            <a:endParaRPr/>
          </a:p>
        </p:txBody>
      </p:sp>
      <p:sp>
        <p:nvSpPr>
          <p:cNvPr id="202" name="Shape 202"/>
          <p:cNvSpPr>
            <a:spLocks noGrp="1"/>
          </p:cNvSpPr>
          <p:nvPr>
            <p:ph type="body" sz="quarter" idx="1"/>
          </p:nvPr>
        </p:nvSpPr>
        <p:spPr>
          <a:prstGeom prst="rect">
            <a:avLst/>
          </a:prstGeom>
        </p:spPr>
        <p:txBody>
          <a:bodyPr/>
          <a:lstStyle/>
          <a:p>
            <a:r>
              <a:t>See: </a:t>
            </a:r>
            <a:r>
              <a:rPr u="sng">
                <a:solidFill>
                  <a:srgbClr val="0000FF"/>
                </a:solidFill>
                <a:uFill>
                  <a:solidFill>
                    <a:srgbClr val="0000FF"/>
                  </a:solidFill>
                </a:uFill>
                <a:hlinkClick r:id="rId3"/>
              </a:rPr>
              <a:t>https://hadoop.apache.org/docs/r1.2.1/hdfs_design.html</a:t>
            </a:r>
          </a:p>
          <a:p>
            <a:r>
              <a:t>The online document needs to be read and understood carefully</a:t>
            </a:r>
          </a:p>
          <a:p>
            <a:r>
              <a:t>Hadoop and HDFS underlies all subsequent work in the course</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 name="Shape 216"/>
          <p:cNvSpPr>
            <a:spLocks noGrp="1" noRot="1" noChangeAspect="1"/>
          </p:cNvSpPr>
          <p:nvPr>
            <p:ph type="sldImg"/>
          </p:nvPr>
        </p:nvSpPr>
        <p:spPr>
          <a:prstGeom prst="rect">
            <a:avLst/>
          </a:prstGeom>
        </p:spPr>
        <p:txBody>
          <a:bodyPr/>
          <a:lstStyle/>
          <a:p>
            <a:endParaRPr/>
          </a:p>
        </p:txBody>
      </p:sp>
      <p:sp>
        <p:nvSpPr>
          <p:cNvPr id="217" name="Shape 217"/>
          <p:cNvSpPr>
            <a:spLocks noGrp="1"/>
          </p:cNvSpPr>
          <p:nvPr>
            <p:ph type="body" sz="quarter" idx="1"/>
          </p:nvPr>
        </p:nvSpPr>
        <p:spPr>
          <a:prstGeom prst="rect">
            <a:avLst/>
          </a:prstGeom>
        </p:spPr>
        <p:txBody>
          <a:bodyPr/>
          <a:lstStyle/>
          <a:p>
            <a:r>
              <a:t>Discuss why data needs to be partitioned and distributed</a:t>
            </a:r>
          </a:p>
          <a:p>
            <a:r>
              <a:t>What do we mean by “RESILIENT”? To what?</a:t>
            </a: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Title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2" name="Title Text"/>
          <p:cNvSpPr txBox="1">
            <a:spLocks noGrp="1"/>
          </p:cNvSpPr>
          <p:nvPr>
            <p:ph type="title"/>
          </p:nvPr>
        </p:nvSpPr>
        <p:spPr>
          <a:xfrm>
            <a:off x="685800" y="2130425"/>
            <a:ext cx="7772400" cy="1470025"/>
          </a:xfrm>
          <a:prstGeom prst="rect">
            <a:avLst/>
          </a:prstGeom>
        </p:spPr>
        <p:txBody>
          <a:bodyPr/>
          <a:lstStyle/>
          <a:p>
            <a:r>
              <a:t>Title Text</a:t>
            </a:r>
          </a:p>
        </p:txBody>
      </p:sp>
      <p:sp>
        <p:nvSpPr>
          <p:cNvPr id="13" name="Body Level One…"/>
          <p:cNvSpPr txBox="1">
            <a:spLocks noGrp="1"/>
          </p:cNvSpPr>
          <p:nvPr>
            <p:ph type="body" sz="quarter" idx="1"/>
          </p:nvPr>
        </p:nvSpPr>
        <p:spPr>
          <a:xfrm>
            <a:off x="1371600" y="3886200"/>
            <a:ext cx="6400800" cy="1752600"/>
          </a:xfrm>
          <a:prstGeom prst="rect">
            <a:avLst/>
          </a:prstGeom>
        </p:spPr>
        <p:txBody>
          <a:bodyPr/>
          <a:lstStyle>
            <a:lvl1pPr marL="0" indent="0" algn="ctr">
              <a:buSzTx/>
              <a:buFontTx/>
              <a:buNone/>
              <a:defRPr>
                <a:solidFill>
                  <a:srgbClr val="888888"/>
                </a:solidFill>
              </a:defRPr>
            </a:lvl1pPr>
            <a:lvl2pPr marL="0" indent="457200" algn="ctr">
              <a:buSzTx/>
              <a:buFontTx/>
              <a:buNone/>
              <a:defRPr>
                <a:solidFill>
                  <a:srgbClr val="888888"/>
                </a:solidFill>
              </a:defRPr>
            </a:lvl2pPr>
            <a:lvl3pPr marL="0" indent="914400" algn="ctr">
              <a:buSzTx/>
              <a:buFontTx/>
              <a:buNone/>
              <a:defRPr>
                <a:solidFill>
                  <a:srgbClr val="888888"/>
                </a:solidFill>
              </a:defRPr>
            </a:lvl3pPr>
            <a:lvl4pPr marL="0" indent="1371600" algn="ctr">
              <a:buSzTx/>
              <a:buFontTx/>
              <a:buNone/>
              <a:defRPr>
                <a:solidFill>
                  <a:srgbClr val="888888"/>
                </a:solidFill>
              </a:defRPr>
            </a:lvl4pPr>
            <a:lvl5pPr marL="0" indent="1828800" algn="ctr">
              <a:buSzTx/>
              <a:buFontTx/>
              <a:buNone/>
              <a:defRPr>
                <a:solidFill>
                  <a:srgbClr val="888888"/>
                </a:solidFill>
              </a:defRPr>
            </a:lvl5pPr>
          </a:lstStyle>
          <a:p>
            <a:r>
              <a:t>Body Level One</a:t>
            </a:r>
          </a:p>
          <a:p>
            <a:pPr lvl="1"/>
            <a:r>
              <a:t>Body Level Two</a:t>
            </a:r>
          </a:p>
          <a:p>
            <a:pPr lvl="2"/>
            <a:r>
              <a:t>Body Level Three</a:t>
            </a:r>
          </a:p>
          <a:p>
            <a:pPr lvl="3"/>
            <a:r>
              <a:t>Body Level Four</a:t>
            </a:r>
          </a:p>
          <a:p>
            <a:pPr lvl="4"/>
            <a:r>
              <a:t>Body Level Five</a:t>
            </a:r>
          </a:p>
        </p:txBody>
      </p:sp>
      <p:sp>
        <p:nvSpPr>
          <p:cNvPr id="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Title and Vertical Text">
    <p:spTree>
      <p:nvGrpSpPr>
        <p:cNvPr id="1" name=""/>
        <p:cNvGrpSpPr/>
        <p:nvPr/>
      </p:nvGrpSpPr>
      <p:grpSpPr>
        <a:xfrm>
          <a:off x="0" y="0"/>
          <a:ext cx="0" cy="0"/>
          <a:chOff x="0" y="0"/>
          <a:chExt cx="0" cy="0"/>
        </a:xfrm>
      </p:grpSpPr>
      <p:sp>
        <p:nvSpPr>
          <p:cNvPr id="95" name="Title Text"/>
          <p:cNvSpPr txBox="1">
            <a:spLocks noGrp="1"/>
          </p:cNvSpPr>
          <p:nvPr>
            <p:ph type="title"/>
          </p:nvPr>
        </p:nvSpPr>
        <p:spPr>
          <a:prstGeom prst="rect">
            <a:avLst/>
          </a:prstGeom>
        </p:spPr>
        <p:txBody>
          <a:bodyPr/>
          <a:lstStyle/>
          <a:p>
            <a:r>
              <a:t>Title Text</a:t>
            </a:r>
          </a:p>
        </p:txBody>
      </p:sp>
      <p:sp>
        <p:nvSpPr>
          <p:cNvPr id="96"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9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Vertical Title and Text">
    <p:spTree>
      <p:nvGrpSpPr>
        <p:cNvPr id="1" name=""/>
        <p:cNvGrpSpPr/>
        <p:nvPr/>
      </p:nvGrpSpPr>
      <p:grpSpPr>
        <a:xfrm>
          <a:off x="0" y="0"/>
          <a:ext cx="0" cy="0"/>
          <a:chOff x="0" y="0"/>
          <a:chExt cx="0" cy="0"/>
        </a:xfrm>
      </p:grpSpPr>
      <p:sp>
        <p:nvSpPr>
          <p:cNvPr id="104" name="Title Text"/>
          <p:cNvSpPr txBox="1">
            <a:spLocks noGrp="1"/>
          </p:cNvSpPr>
          <p:nvPr>
            <p:ph type="title"/>
          </p:nvPr>
        </p:nvSpPr>
        <p:spPr>
          <a:xfrm>
            <a:off x="6629400" y="274638"/>
            <a:ext cx="2057400" cy="5851526"/>
          </a:xfrm>
          <a:prstGeom prst="rect">
            <a:avLst/>
          </a:prstGeom>
        </p:spPr>
        <p:txBody>
          <a:bodyPr/>
          <a:lstStyle/>
          <a:p>
            <a:r>
              <a:t>Title Text</a:t>
            </a:r>
          </a:p>
        </p:txBody>
      </p:sp>
      <p:sp>
        <p:nvSpPr>
          <p:cNvPr id="105" name="Body Level One…"/>
          <p:cNvSpPr txBox="1">
            <a:spLocks noGrp="1"/>
          </p:cNvSpPr>
          <p:nvPr>
            <p:ph type="body" idx="1"/>
          </p:nvPr>
        </p:nvSpPr>
        <p:spPr>
          <a:xfrm>
            <a:off x="457200" y="274638"/>
            <a:ext cx="6019800" cy="5851526"/>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0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Title and Content">
    <p:spTree>
      <p:nvGrpSpPr>
        <p:cNvPr id="1" name=""/>
        <p:cNvGrpSpPr/>
        <p:nvPr/>
      </p:nvGrpSpPr>
      <p:grpSpPr>
        <a:xfrm>
          <a:off x="0" y="0"/>
          <a:ext cx="0" cy="0"/>
          <a:chOff x="0" y="0"/>
          <a:chExt cx="0" cy="0"/>
        </a:xfrm>
      </p:grpSpPr>
      <p:pic>
        <p:nvPicPr>
          <p:cNvPr id="113" name="image1.jpeg" descr="image1.jpeg"/>
          <p:cNvPicPr>
            <a:picLocks noChangeAspect="1"/>
          </p:cNvPicPr>
          <p:nvPr/>
        </p:nvPicPr>
        <p:blipFill>
          <a:blip r:embed="rId2">
            <a:extLst/>
          </a:blip>
          <a:stretch>
            <a:fillRect/>
          </a:stretch>
        </p:blipFill>
        <p:spPr>
          <a:xfrm>
            <a:off x="0" y="0"/>
            <a:ext cx="9144000" cy="6858000"/>
          </a:xfrm>
          <a:prstGeom prst="rect">
            <a:avLst/>
          </a:prstGeom>
          <a:ln w="12700">
            <a:miter lim="400000"/>
          </a:ln>
        </p:spPr>
      </p:pic>
      <p:sp>
        <p:nvSpPr>
          <p:cNvPr id="114" name="Title Text"/>
          <p:cNvSpPr txBox="1">
            <a:spLocks noGrp="1"/>
          </p:cNvSpPr>
          <p:nvPr>
            <p:ph type="title"/>
          </p:nvPr>
        </p:nvSpPr>
        <p:spPr>
          <a:prstGeom prst="rect">
            <a:avLst/>
          </a:prstGeom>
        </p:spPr>
        <p:txBody>
          <a:bodyPr/>
          <a:lstStyle/>
          <a:p>
            <a:r>
              <a:t>Title Text</a:t>
            </a:r>
          </a:p>
        </p:txBody>
      </p:sp>
      <p:sp>
        <p:nvSpPr>
          <p:cNvPr id="115"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1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21" name="Title Text"/>
          <p:cNvSpPr txBox="1">
            <a:spLocks noGrp="1"/>
          </p:cNvSpPr>
          <p:nvPr>
            <p:ph type="title"/>
          </p:nvPr>
        </p:nvSpPr>
        <p:spPr>
          <a:prstGeom prst="rect">
            <a:avLst/>
          </a:prstGeom>
        </p:spPr>
        <p:txBody>
          <a:bodyPr/>
          <a:lstStyle/>
          <a:p>
            <a:r>
              <a:t>Title Text</a:t>
            </a:r>
          </a:p>
        </p:txBody>
      </p:sp>
      <p:sp>
        <p:nvSpPr>
          <p:cNvPr id="22"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Section Header">
    <p:spTree>
      <p:nvGrpSpPr>
        <p:cNvPr id="1" name=""/>
        <p:cNvGrpSpPr/>
        <p:nvPr/>
      </p:nvGrpSpPr>
      <p:grpSpPr>
        <a:xfrm>
          <a:off x="0" y="0"/>
          <a:ext cx="0" cy="0"/>
          <a:chOff x="0" y="0"/>
          <a:chExt cx="0" cy="0"/>
        </a:xfrm>
      </p:grpSpPr>
      <p:pic>
        <p:nvPicPr>
          <p:cNvPr id="30" name="image1.jpeg" descr="image1.jpeg"/>
          <p:cNvPicPr>
            <a:picLocks noChangeAspect="1"/>
          </p:cNvPicPr>
          <p:nvPr/>
        </p:nvPicPr>
        <p:blipFill>
          <a:blip r:embed="rId2">
            <a:extLst/>
          </a:blip>
          <a:stretch>
            <a:fillRect/>
          </a:stretch>
        </p:blipFill>
        <p:spPr>
          <a:xfrm>
            <a:off x="0" y="12700"/>
            <a:ext cx="9144000" cy="6858000"/>
          </a:xfrm>
          <a:prstGeom prst="rect">
            <a:avLst/>
          </a:prstGeom>
          <a:ln w="12700">
            <a:miter lim="400000"/>
          </a:ln>
        </p:spPr>
      </p:pic>
      <p:sp>
        <p:nvSpPr>
          <p:cNvPr id="31" name="Title Text"/>
          <p:cNvSpPr txBox="1">
            <a:spLocks noGrp="1"/>
          </p:cNvSpPr>
          <p:nvPr>
            <p:ph type="title"/>
          </p:nvPr>
        </p:nvSpPr>
        <p:spPr>
          <a:xfrm>
            <a:off x="722312" y="4406900"/>
            <a:ext cx="7772401" cy="1362075"/>
          </a:xfrm>
          <a:prstGeom prst="rect">
            <a:avLst/>
          </a:prstGeom>
        </p:spPr>
        <p:txBody>
          <a:bodyPr anchor="t"/>
          <a:lstStyle>
            <a:lvl1pPr algn="l">
              <a:defRPr sz="4000" b="1" cap="all"/>
            </a:lvl1pPr>
          </a:lstStyle>
          <a:p>
            <a:r>
              <a:t>Title Text</a:t>
            </a:r>
          </a:p>
        </p:txBody>
      </p:sp>
      <p:sp>
        <p:nvSpPr>
          <p:cNvPr id="32" name="Body Level One…"/>
          <p:cNvSpPr txBox="1">
            <a:spLocks noGrp="1"/>
          </p:cNvSpPr>
          <p:nvPr>
            <p:ph type="body" sz="quarter" idx="1"/>
          </p:nvPr>
        </p:nvSpPr>
        <p:spPr>
          <a:xfrm>
            <a:off x="722312" y="2906713"/>
            <a:ext cx="7772401" cy="1500188"/>
          </a:xfrm>
          <a:prstGeom prst="rect">
            <a:avLst/>
          </a:prstGeom>
        </p:spPr>
        <p:txBody>
          <a:bodyPr anchor="b"/>
          <a:lstStyle>
            <a:lvl1pPr marL="0" indent="0">
              <a:spcBef>
                <a:spcPts val="400"/>
              </a:spcBef>
              <a:buSzTx/>
              <a:buFontTx/>
              <a:buNone/>
              <a:defRPr sz="2000">
                <a:solidFill>
                  <a:srgbClr val="888888"/>
                </a:solidFill>
              </a:defRPr>
            </a:lvl1pPr>
            <a:lvl2pPr marL="0" indent="457200">
              <a:spcBef>
                <a:spcPts val="400"/>
              </a:spcBef>
              <a:buSzTx/>
              <a:buFontTx/>
              <a:buNone/>
              <a:defRPr sz="2000">
                <a:solidFill>
                  <a:srgbClr val="888888"/>
                </a:solidFill>
              </a:defRPr>
            </a:lvl2pPr>
            <a:lvl3pPr marL="0" indent="914400">
              <a:spcBef>
                <a:spcPts val="400"/>
              </a:spcBef>
              <a:buSzTx/>
              <a:buFontTx/>
              <a:buNone/>
              <a:defRPr sz="2000">
                <a:solidFill>
                  <a:srgbClr val="888888"/>
                </a:solidFill>
              </a:defRPr>
            </a:lvl3pPr>
            <a:lvl4pPr marL="0" indent="1371600">
              <a:spcBef>
                <a:spcPts val="400"/>
              </a:spcBef>
              <a:buSzTx/>
              <a:buFontTx/>
              <a:buNone/>
              <a:defRPr sz="2000">
                <a:solidFill>
                  <a:srgbClr val="888888"/>
                </a:solidFill>
              </a:defRPr>
            </a:lvl4pPr>
            <a:lvl5pPr marL="0" indent="1828800">
              <a:spcBef>
                <a:spcPts val="400"/>
              </a:spcBef>
              <a:buSzTx/>
              <a:buFontTx/>
              <a:buNone/>
              <a:defRPr sz="2000">
                <a:solidFill>
                  <a:srgbClr val="888888"/>
                </a:solidFill>
              </a:defRPr>
            </a:lvl5pPr>
          </a:lstStyle>
          <a:p>
            <a:r>
              <a:t>Body Level One</a:t>
            </a:r>
          </a:p>
          <a:p>
            <a:pPr lvl="1"/>
            <a:r>
              <a:t>Body Level Two</a:t>
            </a:r>
          </a:p>
          <a:p>
            <a:pPr lvl="2"/>
            <a:r>
              <a:t>Body Level Three</a:t>
            </a:r>
          </a:p>
          <a:p>
            <a:pPr lvl="3"/>
            <a:r>
              <a:t>Body Level Four</a:t>
            </a:r>
          </a:p>
          <a:p>
            <a:pPr lvl="4"/>
            <a:r>
              <a:t>Body Level Five</a:t>
            </a:r>
          </a:p>
        </p:txBody>
      </p:sp>
      <p:sp>
        <p:nvSpPr>
          <p:cNvPr id="3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Two Content">
    <p:spTree>
      <p:nvGrpSpPr>
        <p:cNvPr id="1" name=""/>
        <p:cNvGrpSpPr/>
        <p:nvPr/>
      </p:nvGrpSpPr>
      <p:grpSpPr>
        <a:xfrm>
          <a:off x="0" y="0"/>
          <a:ext cx="0" cy="0"/>
          <a:chOff x="0" y="0"/>
          <a:chExt cx="0" cy="0"/>
        </a:xfrm>
      </p:grpSpPr>
      <p:pic>
        <p:nvPicPr>
          <p:cNvPr id="40" name="image1.jpeg" descr="image1.jpeg"/>
          <p:cNvPicPr>
            <a:picLocks noChangeAspect="1"/>
          </p:cNvPicPr>
          <p:nvPr/>
        </p:nvPicPr>
        <p:blipFill>
          <a:blip r:embed="rId2">
            <a:extLst/>
          </a:blip>
          <a:stretch>
            <a:fillRect/>
          </a:stretch>
        </p:blipFill>
        <p:spPr>
          <a:xfrm>
            <a:off x="-12700" y="12700"/>
            <a:ext cx="9144000" cy="6858000"/>
          </a:xfrm>
          <a:prstGeom prst="rect">
            <a:avLst/>
          </a:prstGeom>
          <a:ln w="12700">
            <a:miter lim="400000"/>
          </a:ln>
        </p:spPr>
      </p:pic>
      <p:sp>
        <p:nvSpPr>
          <p:cNvPr id="41" name="Title Text"/>
          <p:cNvSpPr txBox="1">
            <a:spLocks noGrp="1"/>
          </p:cNvSpPr>
          <p:nvPr>
            <p:ph type="title"/>
          </p:nvPr>
        </p:nvSpPr>
        <p:spPr>
          <a:prstGeom prst="rect">
            <a:avLst/>
          </a:prstGeom>
        </p:spPr>
        <p:txBody>
          <a:bodyPr/>
          <a:lstStyle/>
          <a:p>
            <a:r>
              <a:t>Title Text</a:t>
            </a:r>
          </a:p>
        </p:txBody>
      </p:sp>
      <p:sp>
        <p:nvSpPr>
          <p:cNvPr id="42" name="Body Level One…"/>
          <p:cNvSpPr txBox="1">
            <a:spLocks noGrp="1"/>
          </p:cNvSpPr>
          <p:nvPr>
            <p:ph type="body" sz="half" idx="1"/>
          </p:nvPr>
        </p:nvSpPr>
        <p:spPr>
          <a:xfrm>
            <a:off x="457200" y="1600200"/>
            <a:ext cx="4038600" cy="4525963"/>
          </a:xfrm>
          <a:prstGeom prst="rect">
            <a:avLst/>
          </a:prstGeom>
        </p:spPr>
        <p:txBody>
          <a:bodyPr/>
          <a:lstStyle>
            <a:lvl1pPr>
              <a:spcBef>
                <a:spcPts val="600"/>
              </a:spcBef>
              <a:defRPr sz="2800"/>
            </a:lvl1pPr>
            <a:lvl2pPr marL="790575" indent="-333375">
              <a:spcBef>
                <a:spcPts val="600"/>
              </a:spcBef>
              <a:defRPr sz="2800"/>
            </a:lvl2pPr>
            <a:lvl3pPr marL="1234439" indent="-320039">
              <a:spcBef>
                <a:spcPts val="600"/>
              </a:spcBef>
              <a:defRPr sz="2800"/>
            </a:lvl3pPr>
            <a:lvl4pPr marL="1727200" indent="-355600">
              <a:spcBef>
                <a:spcPts val="600"/>
              </a:spcBef>
              <a:defRPr sz="2800"/>
            </a:lvl4pPr>
            <a:lvl5pPr marL="2184400" indent="-355600">
              <a:spcBef>
                <a:spcPts val="600"/>
              </a:spcBef>
              <a:defRPr sz="2800"/>
            </a:lvl5pPr>
          </a:lstStyle>
          <a:p>
            <a:r>
              <a:t>Body Level One</a:t>
            </a:r>
          </a:p>
          <a:p>
            <a:pPr lvl="1"/>
            <a:r>
              <a:t>Body Level Two</a:t>
            </a:r>
          </a:p>
          <a:p>
            <a:pPr lvl="2"/>
            <a:r>
              <a:t>Body Level Three</a:t>
            </a:r>
          </a:p>
          <a:p>
            <a:pPr lvl="3"/>
            <a:r>
              <a:t>Body Level Four</a:t>
            </a:r>
          </a:p>
          <a:p>
            <a:pPr lvl="4"/>
            <a:r>
              <a:t>Body Level Five</a:t>
            </a:r>
          </a:p>
        </p:txBody>
      </p:sp>
      <p:sp>
        <p:nvSpPr>
          <p:cNvPr id="4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Comparison">
    <p:spTree>
      <p:nvGrpSpPr>
        <p:cNvPr id="1" name=""/>
        <p:cNvGrpSpPr/>
        <p:nvPr/>
      </p:nvGrpSpPr>
      <p:grpSpPr>
        <a:xfrm>
          <a:off x="0" y="0"/>
          <a:ext cx="0" cy="0"/>
          <a:chOff x="0" y="0"/>
          <a:chExt cx="0" cy="0"/>
        </a:xfrm>
      </p:grpSpPr>
      <p:sp>
        <p:nvSpPr>
          <p:cNvPr id="50" name="Title Text"/>
          <p:cNvSpPr txBox="1">
            <a:spLocks noGrp="1"/>
          </p:cNvSpPr>
          <p:nvPr>
            <p:ph type="title"/>
          </p:nvPr>
        </p:nvSpPr>
        <p:spPr>
          <a:prstGeom prst="rect">
            <a:avLst/>
          </a:prstGeom>
        </p:spPr>
        <p:txBody>
          <a:bodyPr/>
          <a:lstStyle/>
          <a:p>
            <a:r>
              <a:t>Title Text</a:t>
            </a:r>
          </a:p>
        </p:txBody>
      </p:sp>
      <p:sp>
        <p:nvSpPr>
          <p:cNvPr id="51" name="Body Level One…"/>
          <p:cNvSpPr txBox="1">
            <a:spLocks noGrp="1"/>
          </p:cNvSpPr>
          <p:nvPr>
            <p:ph type="body" sz="quarter" idx="1"/>
          </p:nvPr>
        </p:nvSpPr>
        <p:spPr>
          <a:xfrm>
            <a:off x="457200" y="1535112"/>
            <a:ext cx="4040188" cy="639763"/>
          </a:xfrm>
          <a:prstGeom prst="rect">
            <a:avLst/>
          </a:prstGeom>
        </p:spPr>
        <p:txBody>
          <a:bodyPr anchor="b"/>
          <a:lstStyle>
            <a:lvl1pPr marL="0" indent="0">
              <a:spcBef>
                <a:spcPts val="500"/>
              </a:spcBef>
              <a:buSzTx/>
              <a:buFontTx/>
              <a:buNone/>
              <a:defRPr sz="2400" b="1"/>
            </a:lvl1pPr>
            <a:lvl2pPr marL="0" indent="457200">
              <a:spcBef>
                <a:spcPts val="500"/>
              </a:spcBef>
              <a:buSzTx/>
              <a:buFontTx/>
              <a:buNone/>
              <a:defRPr sz="2400" b="1"/>
            </a:lvl2pPr>
            <a:lvl3pPr marL="0" indent="914400">
              <a:spcBef>
                <a:spcPts val="500"/>
              </a:spcBef>
              <a:buSzTx/>
              <a:buFontTx/>
              <a:buNone/>
              <a:defRPr sz="2400" b="1"/>
            </a:lvl3pPr>
            <a:lvl4pPr marL="0" indent="1371600">
              <a:spcBef>
                <a:spcPts val="500"/>
              </a:spcBef>
              <a:buSzTx/>
              <a:buFontTx/>
              <a:buNone/>
              <a:defRPr sz="2400" b="1"/>
            </a:lvl4pPr>
            <a:lvl5pPr marL="0" indent="1828800">
              <a:spcBef>
                <a:spcPts val="500"/>
              </a:spcBef>
              <a:buSzTx/>
              <a:buFontTx/>
              <a:buNone/>
              <a:defRPr sz="2400" b="1"/>
            </a:lvl5pPr>
          </a:lstStyle>
          <a:p>
            <a:r>
              <a:t>Body Level One</a:t>
            </a:r>
          </a:p>
          <a:p>
            <a:pPr lvl="1"/>
            <a:r>
              <a:t>Body Level Two</a:t>
            </a:r>
          </a:p>
          <a:p>
            <a:pPr lvl="2"/>
            <a:r>
              <a:t>Body Level Three</a:t>
            </a:r>
          </a:p>
          <a:p>
            <a:pPr lvl="3"/>
            <a:r>
              <a:t>Body Level Four</a:t>
            </a:r>
          </a:p>
          <a:p>
            <a:pPr lvl="4"/>
            <a:r>
              <a:t>Body Level Five</a:t>
            </a:r>
          </a:p>
        </p:txBody>
      </p:sp>
      <p:sp>
        <p:nvSpPr>
          <p:cNvPr id="52" name="Text Placeholder 4"/>
          <p:cNvSpPr>
            <a:spLocks noGrp="1"/>
          </p:cNvSpPr>
          <p:nvPr>
            <p:ph type="body" sz="quarter" idx="13"/>
          </p:nvPr>
        </p:nvSpPr>
        <p:spPr>
          <a:xfrm>
            <a:off x="4645025" y="1535112"/>
            <a:ext cx="4041775" cy="639763"/>
          </a:xfrm>
          <a:prstGeom prst="rect">
            <a:avLst/>
          </a:prstGeom>
        </p:spPr>
        <p:txBody>
          <a:bodyPr anchor="b"/>
          <a:lstStyle/>
          <a:p>
            <a:pPr marL="0" indent="0">
              <a:spcBef>
                <a:spcPts val="500"/>
              </a:spcBef>
              <a:buSzTx/>
              <a:buFontTx/>
              <a:buNone/>
              <a:defRPr sz="2400" b="1"/>
            </a:pPr>
            <a:endParaRPr/>
          </a:p>
        </p:txBody>
      </p:sp>
      <p:sp>
        <p:nvSpPr>
          <p:cNvPr id="5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60" name="Title Text"/>
          <p:cNvSpPr txBox="1">
            <a:spLocks noGrp="1"/>
          </p:cNvSpPr>
          <p:nvPr>
            <p:ph type="title"/>
          </p:nvPr>
        </p:nvSpPr>
        <p:spPr>
          <a:prstGeom prst="rect">
            <a:avLst/>
          </a:prstGeom>
        </p:spPr>
        <p:txBody>
          <a:bodyPr/>
          <a:lstStyle/>
          <a:p>
            <a:r>
              <a:t>Title Text</a:t>
            </a:r>
          </a:p>
        </p:txBody>
      </p:sp>
      <p:sp>
        <p:nvSpPr>
          <p:cNvPr id="6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6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Content with Caption">
    <p:spTree>
      <p:nvGrpSpPr>
        <p:cNvPr id="1" name=""/>
        <p:cNvGrpSpPr/>
        <p:nvPr/>
      </p:nvGrpSpPr>
      <p:grpSpPr>
        <a:xfrm>
          <a:off x="0" y="0"/>
          <a:ext cx="0" cy="0"/>
          <a:chOff x="0" y="0"/>
          <a:chExt cx="0" cy="0"/>
        </a:xfrm>
      </p:grpSpPr>
      <p:sp>
        <p:nvSpPr>
          <p:cNvPr id="75" name="Title Text"/>
          <p:cNvSpPr txBox="1">
            <a:spLocks noGrp="1"/>
          </p:cNvSpPr>
          <p:nvPr>
            <p:ph type="title"/>
          </p:nvPr>
        </p:nvSpPr>
        <p:spPr>
          <a:xfrm>
            <a:off x="457200" y="273050"/>
            <a:ext cx="3008314" cy="1162050"/>
          </a:xfrm>
          <a:prstGeom prst="rect">
            <a:avLst/>
          </a:prstGeom>
        </p:spPr>
        <p:txBody>
          <a:bodyPr anchor="b"/>
          <a:lstStyle>
            <a:lvl1pPr algn="l">
              <a:defRPr sz="2000" b="1"/>
            </a:lvl1pPr>
          </a:lstStyle>
          <a:p>
            <a:r>
              <a:t>Title Text</a:t>
            </a:r>
          </a:p>
        </p:txBody>
      </p:sp>
      <p:sp>
        <p:nvSpPr>
          <p:cNvPr id="76" name="Body Level One…"/>
          <p:cNvSpPr txBox="1">
            <a:spLocks noGrp="1"/>
          </p:cNvSpPr>
          <p:nvPr>
            <p:ph type="body" idx="1"/>
          </p:nvPr>
        </p:nvSpPr>
        <p:spPr>
          <a:xfrm>
            <a:off x="3575050" y="273050"/>
            <a:ext cx="5111750" cy="5853113"/>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77" name="Text Placeholder 3"/>
          <p:cNvSpPr>
            <a:spLocks noGrp="1"/>
          </p:cNvSpPr>
          <p:nvPr>
            <p:ph type="body" sz="half" idx="13"/>
          </p:nvPr>
        </p:nvSpPr>
        <p:spPr>
          <a:xfrm>
            <a:off x="457199" y="1435100"/>
            <a:ext cx="3008315" cy="4691063"/>
          </a:xfrm>
          <a:prstGeom prst="rect">
            <a:avLst/>
          </a:prstGeom>
        </p:spPr>
        <p:txBody>
          <a:bodyPr/>
          <a:lstStyle/>
          <a:p>
            <a:pPr marL="0" indent="0">
              <a:spcBef>
                <a:spcPts val="300"/>
              </a:spcBef>
              <a:buSzTx/>
              <a:buFontTx/>
              <a:buNone/>
              <a:defRPr sz="1400"/>
            </a:pPr>
            <a:endParaRPr/>
          </a:p>
        </p:txBody>
      </p:sp>
      <p:sp>
        <p:nvSpPr>
          <p:cNvPr id="7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Picture with Caption">
    <p:spTree>
      <p:nvGrpSpPr>
        <p:cNvPr id="1" name=""/>
        <p:cNvGrpSpPr/>
        <p:nvPr/>
      </p:nvGrpSpPr>
      <p:grpSpPr>
        <a:xfrm>
          <a:off x="0" y="0"/>
          <a:ext cx="0" cy="0"/>
          <a:chOff x="0" y="0"/>
          <a:chExt cx="0" cy="0"/>
        </a:xfrm>
      </p:grpSpPr>
      <p:sp>
        <p:nvSpPr>
          <p:cNvPr id="85" name="Title Text"/>
          <p:cNvSpPr txBox="1">
            <a:spLocks noGrp="1"/>
          </p:cNvSpPr>
          <p:nvPr>
            <p:ph type="title"/>
          </p:nvPr>
        </p:nvSpPr>
        <p:spPr>
          <a:xfrm>
            <a:off x="1792288" y="4800600"/>
            <a:ext cx="5486401" cy="566738"/>
          </a:xfrm>
          <a:prstGeom prst="rect">
            <a:avLst/>
          </a:prstGeom>
        </p:spPr>
        <p:txBody>
          <a:bodyPr anchor="b"/>
          <a:lstStyle>
            <a:lvl1pPr algn="l">
              <a:defRPr sz="2000" b="1"/>
            </a:lvl1pPr>
          </a:lstStyle>
          <a:p>
            <a:r>
              <a:t>Title Text</a:t>
            </a:r>
          </a:p>
        </p:txBody>
      </p:sp>
      <p:sp>
        <p:nvSpPr>
          <p:cNvPr id="86" name="Picture Placeholder 2"/>
          <p:cNvSpPr>
            <a:spLocks noGrp="1"/>
          </p:cNvSpPr>
          <p:nvPr>
            <p:ph type="pic" sz="half" idx="13"/>
          </p:nvPr>
        </p:nvSpPr>
        <p:spPr>
          <a:xfrm>
            <a:off x="1792288" y="612775"/>
            <a:ext cx="5486401" cy="4114800"/>
          </a:xfrm>
          <a:prstGeom prst="rect">
            <a:avLst/>
          </a:prstGeom>
        </p:spPr>
        <p:txBody>
          <a:bodyPr lIns="91439" rIns="91439">
            <a:noAutofit/>
          </a:bodyPr>
          <a:lstStyle/>
          <a:p>
            <a:endParaRPr/>
          </a:p>
        </p:txBody>
      </p:sp>
      <p:sp>
        <p:nvSpPr>
          <p:cNvPr id="87" name="Body Level One…"/>
          <p:cNvSpPr txBox="1">
            <a:spLocks noGrp="1"/>
          </p:cNvSpPr>
          <p:nvPr>
            <p:ph type="body" sz="quarter" idx="1"/>
          </p:nvPr>
        </p:nvSpPr>
        <p:spPr>
          <a:xfrm>
            <a:off x="1792288" y="5367337"/>
            <a:ext cx="5486401" cy="804863"/>
          </a:xfrm>
          <a:prstGeom prst="rect">
            <a:avLst/>
          </a:prstGeom>
        </p:spPr>
        <p:txBody>
          <a:bodyPr/>
          <a:lstStyle>
            <a:lvl1pPr marL="0" indent="0">
              <a:spcBef>
                <a:spcPts val="300"/>
              </a:spcBef>
              <a:buSzTx/>
              <a:buFontTx/>
              <a:buNone/>
              <a:defRPr sz="1400"/>
            </a:lvl1pPr>
            <a:lvl2pPr marL="0" indent="457200">
              <a:spcBef>
                <a:spcPts val="300"/>
              </a:spcBef>
              <a:buSzTx/>
              <a:buFontTx/>
              <a:buNone/>
              <a:defRPr sz="1400"/>
            </a:lvl2pPr>
            <a:lvl3pPr marL="0" indent="914400">
              <a:spcBef>
                <a:spcPts val="300"/>
              </a:spcBef>
              <a:buSzTx/>
              <a:buFontTx/>
              <a:buNone/>
              <a:defRPr sz="1400"/>
            </a:lvl3pPr>
            <a:lvl4pPr marL="0" indent="1371600">
              <a:spcBef>
                <a:spcPts val="300"/>
              </a:spcBef>
              <a:buSzTx/>
              <a:buFontTx/>
              <a:buNone/>
              <a:defRPr sz="1400"/>
            </a:lvl4pPr>
            <a:lvl5pPr marL="0" indent="1828800">
              <a:spcBef>
                <a:spcPts val="300"/>
              </a:spcBef>
              <a:buSzTx/>
              <a:buFontTx/>
              <a:buNone/>
              <a:defRPr sz="1400"/>
            </a:lvl5pPr>
          </a:lstStyle>
          <a:p>
            <a:r>
              <a:t>Body Level One</a:t>
            </a:r>
          </a:p>
          <a:p>
            <a:pPr lvl="1"/>
            <a:r>
              <a:t>Body Level Two</a:t>
            </a:r>
          </a:p>
          <a:p>
            <a:pPr lvl="2"/>
            <a:r>
              <a:t>Body Level Three</a:t>
            </a:r>
          </a:p>
          <a:p>
            <a:pPr lvl="3"/>
            <a:r>
              <a:t>Body Level Four</a:t>
            </a:r>
          </a:p>
          <a:p>
            <a:pPr lvl="4"/>
            <a:r>
              <a:t>Body Level Five</a:t>
            </a:r>
          </a:p>
        </p:txBody>
      </p:sp>
      <p:sp>
        <p:nvSpPr>
          <p:cNvPr id="8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 name="image1.jpeg" descr="image1.jpeg"/>
          <p:cNvPicPr>
            <a:picLocks noChangeAspect="1"/>
          </p:cNvPicPr>
          <p:nvPr/>
        </p:nvPicPr>
        <p:blipFill>
          <a:blip r:embed="rId14">
            <a:extLst/>
          </a:blip>
          <a:stretch>
            <a:fillRect/>
          </a:stretch>
        </p:blipFill>
        <p:spPr>
          <a:xfrm>
            <a:off x="0" y="0"/>
            <a:ext cx="9144000" cy="6858000"/>
          </a:xfrm>
          <a:prstGeom prst="rect">
            <a:avLst/>
          </a:prstGeom>
          <a:ln w="12700">
            <a:miter lim="400000"/>
          </a:ln>
        </p:spPr>
      </p:pic>
      <p:sp>
        <p:nvSpPr>
          <p:cNvPr id="3" name="Title Text"/>
          <p:cNvSpPr txBox="1">
            <a:spLocks noGrp="1"/>
          </p:cNvSpPr>
          <p:nvPr>
            <p:ph type="title"/>
          </p:nvPr>
        </p:nvSpPr>
        <p:spPr>
          <a:xfrm>
            <a:off x="457200" y="274638"/>
            <a:ext cx="8229600" cy="1143001"/>
          </a:xfrm>
          <a:prstGeom prst="rect">
            <a:avLst/>
          </a:prstGeom>
          <a:ln w="12700">
            <a:miter lim="400000"/>
          </a:ln>
          <a:extLst>
            <a:ext uri="{C572A759-6A51-4108-AA02-DFA0A04FC94B}">
              <ma14:wrappingTextBoxFlag xmlns:ma14="http://schemas.microsoft.com/office/mac/drawingml/2011/main" xmlns="" val="1"/>
            </a:ext>
          </a:extLst>
        </p:spPr>
        <p:txBody>
          <a:bodyPr lIns="45719" rIns="45719" anchor="ctr">
            <a:normAutofit/>
          </a:bodyPr>
          <a:lstStyle/>
          <a:p>
            <a:r>
              <a:t>Title Text</a:t>
            </a:r>
          </a:p>
        </p:txBody>
      </p:sp>
      <p:sp>
        <p:nvSpPr>
          <p:cNvPr id="4" name="Body Level One…"/>
          <p:cNvSpPr txBox="1">
            <a:spLocks noGrp="1"/>
          </p:cNvSpPr>
          <p:nvPr>
            <p:ph type="body" idx="1"/>
          </p:nvPr>
        </p:nvSpPr>
        <p:spPr>
          <a:xfrm>
            <a:off x="457200" y="1600200"/>
            <a:ext cx="8229600" cy="4525963"/>
          </a:xfrm>
          <a:prstGeom prst="rect">
            <a:avLst/>
          </a:prstGeom>
          <a:ln w="12700">
            <a:miter lim="400000"/>
          </a:ln>
          <a:extLst>
            <a:ext uri="{C572A759-6A51-4108-AA02-DFA0A04FC94B}">
              <ma14:wrappingTextBoxFlag xmlns:ma14="http://schemas.microsoft.com/office/mac/drawingml/2011/main" xmlns="" val="1"/>
            </a:ext>
          </a:extLst>
        </p:spPr>
        <p:txBody>
          <a:bodyPr lIns="45719" rIns="45719">
            <a:normAutofit/>
          </a:bodyPr>
          <a:lstStyle/>
          <a:p>
            <a:r>
              <a:t>Body Level One</a:t>
            </a:r>
          </a:p>
          <a:p>
            <a:pPr lvl="1"/>
            <a:r>
              <a:t>Body Level Two</a:t>
            </a:r>
          </a:p>
          <a:p>
            <a:pPr lvl="2"/>
            <a:r>
              <a:t>Body Level Three</a:t>
            </a:r>
          </a:p>
          <a:p>
            <a:pPr lvl="3"/>
            <a:r>
              <a:t>Body Level Four</a:t>
            </a:r>
          </a:p>
          <a:p>
            <a:pPr lvl="4"/>
            <a:r>
              <a:t>Body Level Five</a:t>
            </a:r>
          </a:p>
        </p:txBody>
      </p:sp>
      <p:sp>
        <p:nvSpPr>
          <p:cNvPr id="5" name="Slide Number"/>
          <p:cNvSpPr txBox="1">
            <a:spLocks noGrp="1"/>
          </p:cNvSpPr>
          <p:nvPr>
            <p:ph type="sldNum" sz="quarter" idx="2"/>
          </p:nvPr>
        </p:nvSpPr>
        <p:spPr>
          <a:xfrm>
            <a:off x="8413144" y="6406785"/>
            <a:ext cx="273657" cy="264255"/>
          </a:xfrm>
          <a:prstGeom prst="rect">
            <a:avLst/>
          </a:prstGeom>
          <a:ln w="12700">
            <a:miter lim="400000"/>
          </a:ln>
        </p:spPr>
        <p:txBody>
          <a:bodyPr wrap="none" lIns="45719" rIns="45719" anchor="ctr">
            <a:spAutoFit/>
          </a:bodyPr>
          <a:lstStyle>
            <a:lvl1pPr algn="r">
              <a:defRPr sz="1200">
                <a:solidFill>
                  <a:srgbClr val="888888"/>
                </a:solidFil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spd="med"/>
  <p:txStyles>
    <p:titleStyle>
      <a:lvl1pPr marL="0" marR="0" indent="0" algn="ctr" defTabSz="9144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n-lt"/>
          <a:ea typeface="+mn-ea"/>
          <a:cs typeface="+mn-cs"/>
          <a:sym typeface="Arial"/>
        </a:defRPr>
      </a:lvl1pPr>
      <a:lvl2pPr marL="0" marR="0" indent="0" algn="ctr" defTabSz="9144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n-lt"/>
          <a:ea typeface="+mn-ea"/>
          <a:cs typeface="+mn-cs"/>
          <a:sym typeface="Arial"/>
        </a:defRPr>
      </a:lvl2pPr>
      <a:lvl3pPr marL="0" marR="0" indent="0" algn="ctr" defTabSz="9144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n-lt"/>
          <a:ea typeface="+mn-ea"/>
          <a:cs typeface="+mn-cs"/>
          <a:sym typeface="Arial"/>
        </a:defRPr>
      </a:lvl3pPr>
      <a:lvl4pPr marL="0" marR="0" indent="0" algn="ctr" defTabSz="9144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n-lt"/>
          <a:ea typeface="+mn-ea"/>
          <a:cs typeface="+mn-cs"/>
          <a:sym typeface="Arial"/>
        </a:defRPr>
      </a:lvl4pPr>
      <a:lvl5pPr marL="0" marR="0" indent="0" algn="ctr" defTabSz="9144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n-lt"/>
          <a:ea typeface="+mn-ea"/>
          <a:cs typeface="+mn-cs"/>
          <a:sym typeface="Arial"/>
        </a:defRPr>
      </a:lvl5pPr>
      <a:lvl6pPr marL="0" marR="0" indent="0" algn="ctr" defTabSz="9144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n-lt"/>
          <a:ea typeface="+mn-ea"/>
          <a:cs typeface="+mn-cs"/>
          <a:sym typeface="Arial"/>
        </a:defRPr>
      </a:lvl6pPr>
      <a:lvl7pPr marL="0" marR="0" indent="0" algn="ctr" defTabSz="9144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n-lt"/>
          <a:ea typeface="+mn-ea"/>
          <a:cs typeface="+mn-cs"/>
          <a:sym typeface="Arial"/>
        </a:defRPr>
      </a:lvl7pPr>
      <a:lvl8pPr marL="0" marR="0" indent="0" algn="ctr" defTabSz="9144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n-lt"/>
          <a:ea typeface="+mn-ea"/>
          <a:cs typeface="+mn-cs"/>
          <a:sym typeface="Arial"/>
        </a:defRPr>
      </a:lvl8pPr>
      <a:lvl9pPr marL="0" marR="0" indent="0" algn="ctr" defTabSz="9144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n-lt"/>
          <a:ea typeface="+mn-ea"/>
          <a:cs typeface="+mn-cs"/>
          <a:sym typeface="Arial"/>
        </a:defRPr>
      </a:lvl9pPr>
    </p:titleStyle>
    <p:bodyStyle>
      <a:lvl1pPr marL="342900" marR="0" indent="-342900" algn="l" defTabSz="9144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Arial"/>
        </a:defRPr>
      </a:lvl1pPr>
      <a:lvl2pPr marL="783771" marR="0" indent="-326571" algn="l" defTabSz="9144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Arial"/>
        </a:defRPr>
      </a:lvl2pPr>
      <a:lvl3pPr marL="1219200" marR="0" indent="-304800" algn="l" defTabSz="9144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Arial"/>
        </a:defRPr>
      </a:lvl3pPr>
      <a:lvl4pPr marL="1737360" marR="0" indent="-365760" algn="l" defTabSz="9144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Arial"/>
        </a:defRPr>
      </a:lvl4pPr>
      <a:lvl5pPr marL="2194560" marR="0" indent="-365760" algn="l" defTabSz="9144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Arial"/>
        </a:defRPr>
      </a:lvl5pPr>
      <a:lvl6pPr marL="2651760" marR="0" indent="-365760" algn="l" defTabSz="9144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Arial"/>
        </a:defRPr>
      </a:lvl6pPr>
      <a:lvl7pPr marL="3108960" marR="0" indent="-365760" algn="l" defTabSz="9144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Arial"/>
        </a:defRPr>
      </a:lvl7pPr>
      <a:lvl8pPr marL="3566159" marR="0" indent="-365759" algn="l" defTabSz="9144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Arial"/>
        </a:defRPr>
      </a:lvl8pPr>
      <a:lvl9pPr marL="4023359" marR="0" indent="-365759" algn="l" defTabSz="9144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Arial"/>
        </a:defRPr>
      </a:lvl9pPr>
    </p:bodyStyle>
    <p:otherStyle>
      <a:lvl1pPr marL="0" marR="0" indent="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Arial"/>
        </a:defRPr>
      </a:lvl1pPr>
      <a:lvl2pPr marL="0" marR="0" indent="4572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Arial"/>
        </a:defRPr>
      </a:lvl2pPr>
      <a:lvl3pPr marL="0" marR="0" indent="9144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Arial"/>
        </a:defRPr>
      </a:lvl3pPr>
      <a:lvl4pPr marL="0" marR="0" indent="13716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Arial"/>
        </a:defRPr>
      </a:lvl4pPr>
      <a:lvl5pPr marL="0" marR="0" indent="18288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Arial"/>
        </a:defRPr>
      </a:lvl5pPr>
      <a:lvl6pPr marL="0" marR="0" indent="22860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Arial"/>
        </a:defRPr>
      </a:lvl6pPr>
      <a:lvl7pPr marL="0" marR="0" indent="27432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Arial"/>
        </a:defRPr>
      </a:lvl7pPr>
      <a:lvl8pPr marL="0" marR="0" indent="32004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Arial"/>
        </a:defRPr>
      </a:lvl8pPr>
      <a:lvl9pPr marL="0" marR="0" indent="36576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tif"/><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6.tif"/><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shayanmasood.com/blog/how-to-setup-hadoop-on-mac-os-x-10-9-mavericks/" TargetMode="External"/><Relationship Id="rId2" Type="http://schemas.openxmlformats.org/officeDocument/2006/relationships/hyperlink" Target="https://hadoop.apache.org/docs/r1.2.1/hdfs_design.html" TargetMode="External"/><Relationship Id="rId1" Type="http://schemas.openxmlformats.org/officeDocument/2006/relationships/slideLayout" Target="../slideLayouts/slideLayout2.xml"/><Relationship Id="rId5" Type="http://schemas.openxmlformats.org/officeDocument/2006/relationships/hyperlink" Target="http://spark.apache.org/docs/latest/api/python/pyspark.html#pyspark.SparkContext" TargetMode="External"/><Relationship Id="rId4" Type="http://schemas.openxmlformats.org/officeDocument/2006/relationships/hyperlink" Target="https://spark.apache.org/docs/latest/cluster-overview.html"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25" name="Title 1"/>
          <p:cNvSpPr txBox="1">
            <a:spLocks noGrp="1"/>
          </p:cNvSpPr>
          <p:nvPr>
            <p:ph type="ctrTitle"/>
          </p:nvPr>
        </p:nvSpPr>
        <p:spPr>
          <a:xfrm>
            <a:off x="685800" y="2130425"/>
            <a:ext cx="7772400" cy="1010543"/>
          </a:xfrm>
          <a:prstGeom prst="rect">
            <a:avLst/>
          </a:prstGeom>
        </p:spPr>
        <p:txBody>
          <a:bodyPr/>
          <a:lstStyle>
            <a:lvl1pPr defTabSz="493776">
              <a:defRPr sz="3240"/>
            </a:lvl1pPr>
          </a:lstStyle>
          <a:p>
            <a:r>
              <a:t>AI and Machine Learning for IoT Big Data</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The “6 Vs” of Big Data"/>
          <p:cNvSpPr txBox="1">
            <a:spLocks noGrp="1"/>
          </p:cNvSpPr>
          <p:nvPr>
            <p:ph type="title"/>
          </p:nvPr>
        </p:nvSpPr>
        <p:spPr>
          <a:prstGeom prst="rect">
            <a:avLst/>
          </a:prstGeom>
        </p:spPr>
        <p:txBody>
          <a:bodyPr/>
          <a:lstStyle/>
          <a:p>
            <a:r>
              <a:t>The “6 Vs” of Big Data</a:t>
            </a:r>
          </a:p>
        </p:txBody>
      </p:sp>
      <p:sp>
        <p:nvSpPr>
          <p:cNvPr id="159" name="• Variability: This property refers to the different rates of data flow. Depending on the nature of IoT applications, different data generating components may have inconsistent data flows. Moreover, it is possible for a data source to have different rates of data load based on specific times. For example, a parking service application that utilizes IoT sensors may have a peak data load in rush hours."/>
          <p:cNvSpPr txBox="1"/>
          <p:nvPr/>
        </p:nvSpPr>
        <p:spPr>
          <a:xfrm>
            <a:off x="1058659" y="1541780"/>
            <a:ext cx="7026682" cy="3637469"/>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a:defRPr sz="2400"/>
            </a:pPr>
            <a:endParaRPr/>
          </a:p>
          <a:p>
            <a:pPr>
              <a:defRPr sz="2400"/>
            </a:pPr>
            <a:r>
              <a:t>• Variability: This property refers to the different rates of data flow. Depending on the nature of IoT applications, different data generating components may have inconsistent data flows. Moreover, it is possible for a data source to have different rates of data load based on specific times. For example, a parking service application that utilizes IoT sensors may have a peak data load in rush hours.</a:t>
            </a:r>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he “6 Vs” of Big Data"/>
          <p:cNvSpPr txBox="1">
            <a:spLocks noGrp="1"/>
          </p:cNvSpPr>
          <p:nvPr>
            <p:ph type="title"/>
          </p:nvPr>
        </p:nvSpPr>
        <p:spPr>
          <a:prstGeom prst="rect">
            <a:avLst/>
          </a:prstGeom>
        </p:spPr>
        <p:txBody>
          <a:bodyPr/>
          <a:lstStyle/>
          <a:p>
            <a:r>
              <a:t>The “6 Vs” of Big Data</a:t>
            </a:r>
          </a:p>
        </p:txBody>
      </p:sp>
      <p:sp>
        <p:nvSpPr>
          <p:cNvPr id="164" name="• Value: Value is the transformation of big data to useful information and insights that bring competitive advantage to organizations. A data value highly depends on both the underlying processes/services and the way that data is treated. For example, a certain application (e.g., medical vital sign monitoring) may need to capture all sensor data, while a weather forecast service may need just random samples of data from its sensors. As another example, a credit card provider may need to keep data for a specific period of time and discard them thereafter."/>
          <p:cNvSpPr txBox="1"/>
          <p:nvPr/>
        </p:nvSpPr>
        <p:spPr>
          <a:xfrm>
            <a:off x="675229" y="1839276"/>
            <a:ext cx="7793542" cy="3993070"/>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defRPr sz="2400"/>
            </a:lvl1pPr>
          </a:lstStyle>
          <a:p>
            <a:r>
              <a:t>• Value: Value is the transformation of big data to useful information and insights that bring competitive advantage to organizations. A data value highly depends on both the underlying processes/services and the way that data is treated. For example, a certain application (e.g., medical vital sign monitoring) may need to capture all sensor data, while a weather forecast service may need just random samples of data from its sensors. As another example, a credit card provider may need to keep data for a specific period of time and discard them thereafter.</a:t>
            </a:r>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 name="Context for IoT Big Data: the SMACT model"/>
          <p:cNvSpPr txBox="1">
            <a:spLocks noGrp="1"/>
          </p:cNvSpPr>
          <p:nvPr>
            <p:ph type="title"/>
          </p:nvPr>
        </p:nvSpPr>
        <p:spPr>
          <a:prstGeom prst="rect">
            <a:avLst/>
          </a:prstGeom>
        </p:spPr>
        <p:txBody>
          <a:bodyPr/>
          <a:lstStyle/>
          <a:p>
            <a:r>
              <a:t>Context for IoT Big Data: the SMACT model</a:t>
            </a:r>
          </a:p>
        </p:txBody>
      </p:sp>
      <p:pic>
        <p:nvPicPr>
          <p:cNvPr id="169" name="Picture Placeholder 2" descr="Picture Placeholder 2"/>
          <p:cNvPicPr>
            <a:picLocks noGrp="1" noChangeAspect="1"/>
          </p:cNvPicPr>
          <p:nvPr>
            <p:ph type="pic" idx="13"/>
          </p:nvPr>
        </p:nvPicPr>
        <p:blipFill>
          <a:blip r:embed="rId3">
            <a:extLst/>
          </a:blip>
          <a:srcRect/>
          <a:stretch>
            <a:fillRect/>
          </a:stretch>
        </p:blipFill>
        <p:spPr>
          <a:prstGeom prst="rect">
            <a:avLst/>
          </a:prstGeom>
        </p:spPr>
      </p:pic>
      <p:sp>
        <p:nvSpPr>
          <p:cNvPr id="170" name="The SMACT technologies…"/>
          <p:cNvSpPr txBox="1">
            <a:spLocks noGrp="1"/>
          </p:cNvSpPr>
          <p:nvPr>
            <p:ph type="body" sz="quarter" idx="1"/>
          </p:nvPr>
        </p:nvSpPr>
        <p:spPr>
          <a:prstGeom prst="rect">
            <a:avLst/>
          </a:prstGeom>
        </p:spPr>
        <p:txBody>
          <a:bodyPr/>
          <a:lstStyle/>
          <a:p>
            <a:r>
              <a:t>The SMACT technologies</a:t>
            </a:r>
          </a:p>
          <a:p>
            <a:r>
              <a:t>(reference: Big-Data Analytics p.15, Fig.1.7)</a:t>
            </a:r>
          </a:p>
        </p:txBody>
      </p:sp>
      <p:sp>
        <p:nvSpPr>
          <p:cNvPr id="171" name="Big Data Analytics"/>
          <p:cNvSpPr/>
          <p:nvPr/>
        </p:nvSpPr>
        <p:spPr>
          <a:xfrm>
            <a:off x="1988766" y="913535"/>
            <a:ext cx="1562464" cy="1103883"/>
          </a:xfrm>
          <a:prstGeom prst="ellipse">
            <a:avLst/>
          </a:prstGeom>
          <a:solidFill>
            <a:srgbClr val="FFFFFF"/>
          </a:solidFill>
          <a:ln w="25400">
            <a:solidFill>
              <a:schemeClr val="accent1"/>
            </a:solidFill>
          </a:ln>
          <a:effectLst>
            <a:outerShdw blurRad="38100" dist="23000" dir="5400000" rotWithShape="0">
              <a:srgbClr val="000000">
                <a:alpha val="35000"/>
              </a:srgbClr>
            </a:outerShdw>
          </a:effectLst>
          <a:extLst>
            <a:ext uri="{C572A759-6A51-4108-AA02-DFA0A04FC94B}">
              <ma14:wrappingTextBoxFlag xmlns:ma14="http://schemas.microsoft.com/office/mac/drawingml/2011/main" xmlns="" val="1"/>
            </a:ext>
          </a:extLst>
        </p:spPr>
        <p:txBody>
          <a:bodyPr lIns="45719" rIns="45719" anchor="ctr"/>
          <a:lstStyle>
            <a:lvl1pPr algn="ctr"/>
          </a:lstStyle>
          <a:p>
            <a:r>
              <a:t>Big Data Analytics</a:t>
            </a:r>
          </a:p>
        </p:txBody>
      </p:sp>
      <p:sp>
        <p:nvSpPr>
          <p:cNvPr id="172" name="Social Networks"/>
          <p:cNvSpPr/>
          <p:nvPr/>
        </p:nvSpPr>
        <p:spPr>
          <a:xfrm>
            <a:off x="5539361" y="832255"/>
            <a:ext cx="1562464" cy="1103883"/>
          </a:xfrm>
          <a:prstGeom prst="ellipse">
            <a:avLst/>
          </a:prstGeom>
          <a:solidFill>
            <a:srgbClr val="FFFFFF"/>
          </a:solidFill>
          <a:ln w="25400">
            <a:solidFill>
              <a:schemeClr val="accent1"/>
            </a:solidFill>
          </a:ln>
          <a:effectLst>
            <a:outerShdw blurRad="38100" dist="23000" dir="5400000" rotWithShape="0">
              <a:srgbClr val="000000">
                <a:alpha val="35000"/>
              </a:srgbClr>
            </a:outerShdw>
          </a:effectLst>
          <a:extLst>
            <a:ext uri="{C572A759-6A51-4108-AA02-DFA0A04FC94B}">
              <ma14:wrappingTextBoxFlag xmlns:ma14="http://schemas.microsoft.com/office/mac/drawingml/2011/main" xmlns="" val="1"/>
            </a:ext>
          </a:extLst>
        </p:spPr>
        <p:txBody>
          <a:bodyPr lIns="45719" rIns="45719" anchor="ctr"/>
          <a:lstStyle>
            <a:lvl1pPr algn="ctr"/>
          </a:lstStyle>
          <a:p>
            <a:r>
              <a:t>Social Networks</a:t>
            </a:r>
          </a:p>
        </p:txBody>
      </p:sp>
      <p:sp>
        <p:nvSpPr>
          <p:cNvPr id="173" name="Cloud Platforms"/>
          <p:cNvSpPr/>
          <p:nvPr/>
        </p:nvSpPr>
        <p:spPr>
          <a:xfrm>
            <a:off x="3790768" y="1978594"/>
            <a:ext cx="1562464" cy="1103883"/>
          </a:xfrm>
          <a:prstGeom prst="ellipse">
            <a:avLst/>
          </a:prstGeom>
          <a:solidFill>
            <a:srgbClr val="FFFFFF"/>
          </a:solidFill>
          <a:ln w="25400">
            <a:solidFill>
              <a:schemeClr val="accent1"/>
            </a:solidFill>
          </a:ln>
          <a:effectLst>
            <a:outerShdw blurRad="38100" dist="23000" dir="5400000" rotWithShape="0">
              <a:srgbClr val="000000">
                <a:alpha val="35000"/>
              </a:srgbClr>
            </a:outerShdw>
          </a:effectLst>
          <a:extLst>
            <a:ext uri="{C572A759-6A51-4108-AA02-DFA0A04FC94B}">
              <ma14:wrappingTextBoxFlag xmlns:ma14="http://schemas.microsoft.com/office/mac/drawingml/2011/main" xmlns="" val="1"/>
            </a:ext>
          </a:extLst>
        </p:spPr>
        <p:txBody>
          <a:bodyPr lIns="45719" rIns="45719" anchor="ctr"/>
          <a:lstStyle>
            <a:lvl1pPr algn="ctr"/>
          </a:lstStyle>
          <a:p>
            <a:r>
              <a:t>Cloud Platforms</a:t>
            </a:r>
          </a:p>
        </p:txBody>
      </p:sp>
      <p:sp>
        <p:nvSpPr>
          <p:cNvPr id="174" name="IoT"/>
          <p:cNvSpPr/>
          <p:nvPr/>
        </p:nvSpPr>
        <p:spPr>
          <a:xfrm>
            <a:off x="1988766" y="3284487"/>
            <a:ext cx="1562464" cy="1103883"/>
          </a:xfrm>
          <a:prstGeom prst="ellipse">
            <a:avLst/>
          </a:prstGeom>
          <a:solidFill>
            <a:srgbClr val="FFFFFF"/>
          </a:solidFill>
          <a:ln w="25400">
            <a:solidFill>
              <a:schemeClr val="accent1"/>
            </a:solidFill>
          </a:ln>
          <a:effectLst>
            <a:outerShdw blurRad="38100" dist="23000" dir="5400000" rotWithShape="0">
              <a:srgbClr val="000000">
                <a:alpha val="35000"/>
              </a:srgbClr>
            </a:outerShdw>
          </a:effectLst>
          <a:extLst>
            <a:ext uri="{C572A759-6A51-4108-AA02-DFA0A04FC94B}">
              <ma14:wrappingTextBoxFlag xmlns:ma14="http://schemas.microsoft.com/office/mac/drawingml/2011/main" xmlns="" val="1"/>
            </a:ext>
          </a:extLst>
        </p:spPr>
        <p:txBody>
          <a:bodyPr lIns="45719" rIns="45719" anchor="ctr"/>
          <a:lstStyle>
            <a:lvl1pPr algn="ctr"/>
          </a:lstStyle>
          <a:p>
            <a:r>
              <a:t>IoT</a:t>
            </a:r>
          </a:p>
        </p:txBody>
      </p:sp>
      <p:sp>
        <p:nvSpPr>
          <p:cNvPr id="175" name="Mobile Systems"/>
          <p:cNvSpPr/>
          <p:nvPr/>
        </p:nvSpPr>
        <p:spPr>
          <a:xfrm>
            <a:off x="5344808" y="3284487"/>
            <a:ext cx="1562464" cy="1103883"/>
          </a:xfrm>
          <a:prstGeom prst="ellipse">
            <a:avLst/>
          </a:prstGeom>
          <a:solidFill>
            <a:srgbClr val="FFFFFF"/>
          </a:solidFill>
          <a:ln w="25400">
            <a:solidFill>
              <a:schemeClr val="accent1"/>
            </a:solidFill>
          </a:ln>
          <a:effectLst>
            <a:outerShdw blurRad="38100" dist="23000" dir="5400000" rotWithShape="0">
              <a:srgbClr val="000000">
                <a:alpha val="35000"/>
              </a:srgbClr>
            </a:outerShdw>
          </a:effectLst>
          <a:extLst>
            <a:ext uri="{C572A759-6A51-4108-AA02-DFA0A04FC94B}">
              <ma14:wrappingTextBoxFlag xmlns:ma14="http://schemas.microsoft.com/office/mac/drawingml/2011/main" xmlns="" val="1"/>
            </a:ext>
          </a:extLst>
        </p:spPr>
        <p:txBody>
          <a:bodyPr lIns="45719" rIns="45719" anchor="ctr"/>
          <a:lstStyle>
            <a:lvl1pPr algn="ctr"/>
          </a:lstStyle>
          <a:p>
            <a:r>
              <a:t>Mobile Systems</a:t>
            </a:r>
          </a:p>
        </p:txBody>
      </p:sp>
      <p:sp>
        <p:nvSpPr>
          <p:cNvPr id="176" name="Line"/>
          <p:cNvSpPr/>
          <p:nvPr/>
        </p:nvSpPr>
        <p:spPr>
          <a:xfrm flipV="1">
            <a:off x="2769997" y="2043159"/>
            <a:ext cx="1" cy="1254032"/>
          </a:xfrm>
          <a:prstGeom prst="line">
            <a:avLst/>
          </a:prstGeom>
          <a:ln w="25400">
            <a:solidFill>
              <a:schemeClr val="accent1"/>
            </a:solidFill>
          </a:ln>
          <a:effectLst>
            <a:outerShdw blurRad="38100" dist="20000" dir="5400000" rotWithShape="0">
              <a:srgbClr val="000000">
                <a:alpha val="38000"/>
              </a:srgbClr>
            </a:outerShdw>
          </a:effectLst>
        </p:spPr>
        <p:txBody>
          <a:bodyPr lIns="45719" rIns="45719"/>
          <a:lstStyle/>
          <a:p>
            <a:endParaRPr/>
          </a:p>
        </p:txBody>
      </p:sp>
      <p:sp>
        <p:nvSpPr>
          <p:cNvPr id="177" name="Line"/>
          <p:cNvSpPr/>
          <p:nvPr/>
        </p:nvSpPr>
        <p:spPr>
          <a:xfrm flipV="1">
            <a:off x="3296170" y="2996332"/>
            <a:ext cx="850020" cy="463779"/>
          </a:xfrm>
          <a:prstGeom prst="line">
            <a:avLst/>
          </a:prstGeom>
          <a:ln w="25400">
            <a:solidFill>
              <a:schemeClr val="accent1"/>
            </a:solidFill>
          </a:ln>
          <a:effectLst>
            <a:outerShdw blurRad="38100" dist="20000" dir="5400000" rotWithShape="0">
              <a:srgbClr val="000000">
                <a:alpha val="38000"/>
              </a:srgbClr>
            </a:outerShdw>
          </a:effectLst>
        </p:spPr>
        <p:txBody>
          <a:bodyPr lIns="45719" rIns="45719"/>
          <a:lstStyle/>
          <a:p>
            <a:endParaRPr/>
          </a:p>
        </p:txBody>
      </p:sp>
      <p:sp>
        <p:nvSpPr>
          <p:cNvPr id="178" name="Rounded Rectangle"/>
          <p:cNvSpPr/>
          <p:nvPr/>
        </p:nvSpPr>
        <p:spPr>
          <a:xfrm>
            <a:off x="1894191" y="718765"/>
            <a:ext cx="5282594" cy="2481589"/>
          </a:xfrm>
          <a:prstGeom prst="roundRect">
            <a:avLst>
              <a:gd name="adj" fmla="val 15000"/>
            </a:avLst>
          </a:prstGeom>
          <a:ln w="25400">
            <a:solidFill>
              <a:schemeClr val="accent1"/>
            </a:solidFill>
          </a:ln>
          <a:effectLst>
            <a:outerShdw blurRad="38100" dist="23000" dir="5400000" rotWithShape="0">
              <a:srgbClr val="000000">
                <a:alpha val="35000"/>
              </a:srgbClr>
            </a:outerShdw>
          </a:effectLst>
        </p:spPr>
        <p:txBody>
          <a:bodyPr lIns="45719" rIns="45719" anchor="ctr"/>
          <a:lstStyle/>
          <a:p>
            <a:endParaRPr/>
          </a:p>
        </p:txBody>
      </p:sp>
      <p:sp>
        <p:nvSpPr>
          <p:cNvPr id="179" name="Internet"/>
          <p:cNvSpPr txBox="1"/>
          <p:nvPr/>
        </p:nvSpPr>
        <p:spPr>
          <a:xfrm>
            <a:off x="4294611" y="714388"/>
            <a:ext cx="879349" cy="350662"/>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r>
              <a:t>Internet</a:t>
            </a:r>
          </a:p>
        </p:txBody>
      </p:sp>
      <p:sp>
        <p:nvSpPr>
          <p:cNvPr id="180" name="Line"/>
          <p:cNvSpPr/>
          <p:nvPr/>
        </p:nvSpPr>
        <p:spPr>
          <a:xfrm>
            <a:off x="3296170" y="1836925"/>
            <a:ext cx="557759" cy="557759"/>
          </a:xfrm>
          <a:prstGeom prst="line">
            <a:avLst/>
          </a:prstGeom>
          <a:ln w="25400">
            <a:solidFill>
              <a:schemeClr val="accent1"/>
            </a:solidFill>
          </a:ln>
          <a:effectLst>
            <a:outerShdw blurRad="38100" dist="20000" dir="5400000" rotWithShape="0">
              <a:srgbClr val="000000">
                <a:alpha val="38000"/>
              </a:srgbClr>
            </a:outerShdw>
          </a:effectLst>
        </p:spPr>
        <p:txBody>
          <a:bodyPr lIns="45719" rIns="45719"/>
          <a:lstStyle/>
          <a:p>
            <a:endParaRPr/>
          </a:p>
        </p:txBody>
      </p:sp>
      <p:sp>
        <p:nvSpPr>
          <p:cNvPr id="181" name="Line"/>
          <p:cNvSpPr/>
          <p:nvPr/>
        </p:nvSpPr>
        <p:spPr>
          <a:xfrm flipH="1">
            <a:off x="5319187" y="1704263"/>
            <a:ext cx="380231" cy="674281"/>
          </a:xfrm>
          <a:prstGeom prst="line">
            <a:avLst/>
          </a:prstGeom>
          <a:ln w="25400">
            <a:solidFill>
              <a:schemeClr val="accent1"/>
            </a:solidFill>
          </a:ln>
          <a:effectLst>
            <a:outerShdw blurRad="38100" dist="20000" dir="5400000" rotWithShape="0">
              <a:srgbClr val="000000">
                <a:alpha val="38000"/>
              </a:srgbClr>
            </a:outerShdw>
          </a:effectLst>
        </p:spPr>
        <p:txBody>
          <a:bodyPr lIns="45719" rIns="45719"/>
          <a:lstStyle/>
          <a:p>
            <a:endParaRPr/>
          </a:p>
        </p:txBody>
      </p:sp>
      <p:sp>
        <p:nvSpPr>
          <p:cNvPr id="182" name="Learning"/>
          <p:cNvSpPr txBox="1"/>
          <p:nvPr/>
        </p:nvSpPr>
        <p:spPr>
          <a:xfrm>
            <a:off x="3269450" y="1577339"/>
            <a:ext cx="993873" cy="350663"/>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r>
              <a:t>Learning</a:t>
            </a:r>
          </a:p>
        </p:txBody>
      </p:sp>
      <p:sp>
        <p:nvSpPr>
          <p:cNvPr id="183" name="Mining"/>
          <p:cNvSpPr txBox="1"/>
          <p:nvPr/>
        </p:nvSpPr>
        <p:spPr>
          <a:xfrm>
            <a:off x="5570642" y="1934678"/>
            <a:ext cx="777551" cy="350662"/>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r>
              <a:t>Mining</a:t>
            </a:r>
          </a:p>
        </p:txBody>
      </p:sp>
      <p:sp>
        <p:nvSpPr>
          <p:cNvPr id="184" name="Sensing"/>
          <p:cNvSpPr txBox="1"/>
          <p:nvPr/>
        </p:nvSpPr>
        <p:spPr>
          <a:xfrm>
            <a:off x="2527301" y="2281262"/>
            <a:ext cx="930249" cy="350662"/>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r>
              <a:t>Sensing</a:t>
            </a:r>
          </a:p>
        </p:txBody>
      </p:sp>
      <p:sp>
        <p:nvSpPr>
          <p:cNvPr id="185" name="Mining"/>
          <p:cNvSpPr txBox="1"/>
          <p:nvPr/>
        </p:nvSpPr>
        <p:spPr>
          <a:xfrm>
            <a:off x="3552829" y="3243579"/>
            <a:ext cx="777551" cy="350663"/>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r>
              <a:t>Mining</a:t>
            </a:r>
          </a:p>
        </p:txBody>
      </p:sp>
      <p:sp>
        <p:nvSpPr>
          <p:cNvPr id="186" name="Line"/>
          <p:cNvSpPr/>
          <p:nvPr/>
        </p:nvSpPr>
        <p:spPr>
          <a:xfrm>
            <a:off x="4941356" y="3032252"/>
            <a:ext cx="627592" cy="391939"/>
          </a:xfrm>
          <a:prstGeom prst="line">
            <a:avLst/>
          </a:prstGeom>
          <a:ln w="25400">
            <a:solidFill>
              <a:schemeClr val="accent1"/>
            </a:solidFill>
          </a:ln>
          <a:effectLst>
            <a:outerShdw blurRad="38100" dist="20000" dir="5400000" rotWithShape="0">
              <a:srgbClr val="000000">
                <a:alpha val="38000"/>
              </a:srgbClr>
            </a:outerShdw>
          </a:effectLst>
        </p:spPr>
        <p:txBody>
          <a:bodyPr lIns="45719" rIns="45719"/>
          <a:lstStyle/>
          <a:p>
            <a:endParaRPr/>
          </a:p>
        </p:txBody>
      </p:sp>
      <p:sp>
        <p:nvSpPr>
          <p:cNvPr id="187" name="Aggregation"/>
          <p:cNvSpPr txBox="1"/>
          <p:nvPr/>
        </p:nvSpPr>
        <p:spPr>
          <a:xfrm>
            <a:off x="5268425" y="2745739"/>
            <a:ext cx="1336996" cy="350663"/>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r>
              <a:t>Aggregation</a:t>
            </a:r>
          </a:p>
        </p:txBody>
      </p:sp>
      <p:sp>
        <p:nvSpPr>
          <p:cNvPr id="6" name="フリーフォーム: 図形 5">
            <a:extLst>
              <a:ext uri="{FF2B5EF4-FFF2-40B4-BE49-F238E27FC236}">
                <a16:creationId xmlns:a16="http://schemas.microsoft.com/office/drawing/2014/main" id="{389F4488-C222-4DDB-8016-145BE8E0B26E}"/>
              </a:ext>
            </a:extLst>
          </p:cNvPr>
          <p:cNvSpPr/>
          <p:nvPr/>
        </p:nvSpPr>
        <p:spPr>
          <a:xfrm>
            <a:off x="2953407" y="1149184"/>
            <a:ext cx="2617076" cy="2161576"/>
          </a:xfrm>
          <a:custGeom>
            <a:avLst/>
            <a:gdLst>
              <a:gd name="connsiteX0" fmla="*/ 2617076 w 2617076"/>
              <a:gd name="connsiteY0" fmla="*/ 41155 h 2090673"/>
              <a:gd name="connsiteX1" fmla="*/ 1240221 w 2617076"/>
              <a:gd name="connsiteY1" fmla="*/ 272383 h 2090673"/>
              <a:gd name="connsiteX2" fmla="*/ 0 w 2617076"/>
              <a:gd name="connsiteY2" fmla="*/ 2090673 h 2090673"/>
            </a:gdLst>
            <a:ahLst/>
            <a:cxnLst>
              <a:cxn ang="0">
                <a:pos x="connsiteX0" y="connsiteY0"/>
              </a:cxn>
              <a:cxn ang="0">
                <a:pos x="connsiteX1" y="connsiteY1"/>
              </a:cxn>
              <a:cxn ang="0">
                <a:pos x="connsiteX2" y="connsiteY2"/>
              </a:cxn>
            </a:cxnLst>
            <a:rect l="l" t="t" r="r" b="b"/>
            <a:pathLst>
              <a:path w="2617076" h="2090673">
                <a:moveTo>
                  <a:pt x="2617076" y="41155"/>
                </a:moveTo>
                <a:cubicBezTo>
                  <a:pt x="2146738" y="-14024"/>
                  <a:pt x="1676400" y="-69203"/>
                  <a:pt x="1240221" y="272383"/>
                </a:cubicBezTo>
                <a:cubicBezTo>
                  <a:pt x="804042" y="613969"/>
                  <a:pt x="402021" y="1352321"/>
                  <a:pt x="0" y="2090673"/>
                </a:cubicBezTo>
              </a:path>
            </a:pathLst>
          </a:custGeom>
          <a:no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ja-JP" altLang="en-US" sz="1800" b="0" i="0" u="none" strike="noStrike" cap="none" spc="0" normalizeH="0" baseline="0" dirty="0">
              <a:ln>
                <a:noFill/>
              </a:ln>
              <a:solidFill>
                <a:srgbClr val="000000"/>
              </a:solidFill>
              <a:effectLst/>
              <a:uFillTx/>
            </a:endParaRPr>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 name="Use Cases"/>
          <p:cNvSpPr txBox="1">
            <a:spLocks noGrp="1"/>
          </p:cNvSpPr>
          <p:nvPr>
            <p:ph type="title"/>
          </p:nvPr>
        </p:nvSpPr>
        <p:spPr>
          <a:prstGeom prst="rect">
            <a:avLst/>
          </a:prstGeom>
        </p:spPr>
        <p:txBody>
          <a:bodyPr/>
          <a:lstStyle/>
          <a:p>
            <a:r>
              <a:t>Use Cases</a:t>
            </a:r>
          </a:p>
        </p:txBody>
      </p:sp>
      <p:sp>
        <p:nvSpPr>
          <p:cNvPr id="193" name="IoT sensor data from farm…"/>
          <p:cNvSpPr txBox="1">
            <a:spLocks noGrp="1"/>
          </p:cNvSpPr>
          <p:nvPr>
            <p:ph type="body" idx="1"/>
          </p:nvPr>
        </p:nvSpPr>
        <p:spPr>
          <a:prstGeom prst="rect">
            <a:avLst/>
          </a:prstGeom>
        </p:spPr>
        <p:txBody>
          <a:bodyPr/>
          <a:lstStyle/>
          <a:p>
            <a:r>
              <a:t>IoT sensor data from farm</a:t>
            </a:r>
          </a:p>
          <a:p>
            <a:r>
              <a:t>GIS data from vehicle fleet</a:t>
            </a:r>
          </a:p>
          <a:p>
            <a:r>
              <a:t>Smart power grid, telemetering</a:t>
            </a:r>
          </a:p>
          <a:p>
            <a:r>
              <a:t>Telemedicine</a:t>
            </a:r>
          </a:p>
          <a:p>
            <a:r>
              <a:t>RFID tracking of products</a:t>
            </a:r>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 name="Structure of Apache Hadoop Big Data cluster"/>
          <p:cNvSpPr txBox="1">
            <a:spLocks noGrp="1"/>
          </p:cNvSpPr>
          <p:nvPr>
            <p:ph type="title"/>
          </p:nvPr>
        </p:nvSpPr>
        <p:spPr>
          <a:prstGeom prst="rect">
            <a:avLst/>
          </a:prstGeom>
        </p:spPr>
        <p:txBody>
          <a:bodyPr>
            <a:normAutofit fontScale="90000"/>
          </a:bodyPr>
          <a:lstStyle>
            <a:lvl1pPr defTabSz="905255">
              <a:defRPr sz="1979"/>
            </a:lvl1pPr>
          </a:lstStyle>
          <a:p>
            <a:r>
              <a:t>Structure of Apache Hadoop Big Data cluster</a:t>
            </a:r>
          </a:p>
        </p:txBody>
      </p:sp>
      <p:pic>
        <p:nvPicPr>
          <p:cNvPr id="198" name="Picture Placeholder 2" descr="Picture Placeholder 2"/>
          <p:cNvPicPr>
            <a:picLocks noGrp="1" noChangeAspect="1"/>
          </p:cNvPicPr>
          <p:nvPr>
            <p:ph type="pic" idx="13"/>
          </p:nvPr>
        </p:nvPicPr>
        <p:blipFill>
          <a:blip r:embed="rId3">
            <a:extLst/>
          </a:blip>
          <a:srcRect l="3928" r="3928"/>
          <a:stretch>
            <a:fillRect/>
          </a:stretch>
        </p:blipFill>
        <p:spPr>
          <a:prstGeom prst="rect">
            <a:avLst/>
          </a:prstGeom>
        </p:spPr>
      </p:pic>
      <p:sp>
        <p:nvSpPr>
          <p:cNvPr id="199" name="The data is distributed over the Datanodes, with replication.…"/>
          <p:cNvSpPr txBox="1">
            <a:spLocks noGrp="1"/>
          </p:cNvSpPr>
          <p:nvPr>
            <p:ph type="body" sz="quarter" idx="1"/>
          </p:nvPr>
        </p:nvSpPr>
        <p:spPr>
          <a:prstGeom prst="rect">
            <a:avLst/>
          </a:prstGeom>
        </p:spPr>
        <p:txBody>
          <a:bodyPr>
            <a:normAutofit lnSpcReduction="10000"/>
          </a:bodyPr>
          <a:lstStyle/>
          <a:p>
            <a:r>
              <a:t>The data is distributed over the Datanodes, with replication.</a:t>
            </a:r>
          </a:p>
          <a:p>
            <a:r>
              <a:t>Clients access (read / write) the nodes in parallel.</a:t>
            </a:r>
          </a:p>
          <a:p>
            <a:r>
              <a:t>Overall organization is achieved by the Metadata in the Namenode.</a:t>
            </a:r>
          </a:p>
        </p:txBody>
      </p:sp>
      <p:sp>
        <p:nvSpPr>
          <p:cNvPr id="200" name="https://hadoop.apache.org/docs/r1.2.1/hdfs_design.html"/>
          <p:cNvSpPr txBox="1"/>
          <p:nvPr/>
        </p:nvSpPr>
        <p:spPr>
          <a:xfrm>
            <a:off x="3429707" y="4686516"/>
            <a:ext cx="5746699" cy="350662"/>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r>
              <a:t>https://hadoop.apache.org/docs/r1.2.1/hdfs_design.html</a:t>
            </a:r>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 name="Apache Spark architecture"/>
          <p:cNvSpPr txBox="1">
            <a:spLocks noGrp="1"/>
          </p:cNvSpPr>
          <p:nvPr>
            <p:ph type="title"/>
          </p:nvPr>
        </p:nvSpPr>
        <p:spPr>
          <a:prstGeom prst="rect">
            <a:avLst/>
          </a:prstGeom>
        </p:spPr>
        <p:txBody>
          <a:bodyPr/>
          <a:lstStyle/>
          <a:p>
            <a:r>
              <a:t>Apache Spark architecture</a:t>
            </a:r>
          </a:p>
        </p:txBody>
      </p:sp>
      <p:pic>
        <p:nvPicPr>
          <p:cNvPr id="205" name="Picture Placeholder 2" descr="Picture Placeholder 2"/>
          <p:cNvPicPr>
            <a:picLocks noGrp="1" noChangeAspect="1"/>
          </p:cNvPicPr>
          <p:nvPr>
            <p:ph type="pic" idx="13"/>
          </p:nvPr>
        </p:nvPicPr>
        <p:blipFill>
          <a:blip r:embed="rId3">
            <a:extLst/>
          </a:blip>
          <a:srcRect/>
          <a:stretch>
            <a:fillRect/>
          </a:stretch>
        </p:blipFill>
        <p:spPr>
          <a:prstGeom prst="rect">
            <a:avLst/>
          </a:prstGeom>
        </p:spPr>
      </p:pic>
      <p:sp>
        <p:nvSpPr>
          <p:cNvPr id="206" name="The data is represented as an RDD (Resilient Distributed Dataset)…"/>
          <p:cNvSpPr txBox="1">
            <a:spLocks noGrp="1"/>
          </p:cNvSpPr>
          <p:nvPr>
            <p:ph type="body" sz="quarter" idx="1"/>
          </p:nvPr>
        </p:nvSpPr>
        <p:spPr>
          <a:prstGeom prst="rect">
            <a:avLst/>
          </a:prstGeom>
        </p:spPr>
        <p:txBody>
          <a:bodyPr/>
          <a:lstStyle/>
          <a:p>
            <a:r>
              <a:t>The data is represented as an</a:t>
            </a:r>
            <a:r>
              <a:rPr b="1" i="1"/>
              <a:t> RDD (Resilient Distributed Dataset)</a:t>
            </a:r>
          </a:p>
          <a:p>
            <a:r>
              <a:t>Worker tasks access partitions of the RDD </a:t>
            </a:r>
          </a:p>
        </p:txBody>
      </p:sp>
      <p:sp>
        <p:nvSpPr>
          <p:cNvPr id="207" name="SparkContext"/>
          <p:cNvSpPr/>
          <p:nvPr/>
        </p:nvSpPr>
        <p:spPr>
          <a:xfrm>
            <a:off x="1833836" y="2245013"/>
            <a:ext cx="1609856" cy="779463"/>
          </a:xfrm>
          <a:prstGeom prst="roundRect">
            <a:avLst>
              <a:gd name="adj" fmla="val 28387"/>
            </a:avLst>
          </a:prstGeom>
          <a:solidFill>
            <a:srgbClr val="FFFFFF"/>
          </a:solidFill>
          <a:ln w="25400">
            <a:solidFill>
              <a:schemeClr val="accent1"/>
            </a:solidFill>
          </a:ln>
          <a:effectLst>
            <a:outerShdw blurRad="38100" dist="23000" dir="5400000" rotWithShape="0">
              <a:srgbClr val="000000">
                <a:alpha val="35000"/>
              </a:srgbClr>
            </a:outerShdw>
          </a:effectLst>
          <a:extLst>
            <a:ext uri="{C572A759-6A51-4108-AA02-DFA0A04FC94B}">
              <ma14:wrappingTextBoxFlag xmlns:ma14="http://schemas.microsoft.com/office/mac/drawingml/2011/main" xmlns="" val="1"/>
            </a:ext>
          </a:extLst>
        </p:spPr>
        <p:txBody>
          <a:bodyPr lIns="45719" rIns="45719" anchor="ctr"/>
          <a:lstStyle/>
          <a:p>
            <a:r>
              <a:rPr dirty="0" err="1"/>
              <a:t>SparkContext</a:t>
            </a:r>
            <a:endParaRPr dirty="0"/>
          </a:p>
        </p:txBody>
      </p:sp>
      <p:sp>
        <p:nvSpPr>
          <p:cNvPr id="208" name="Cluster Manager"/>
          <p:cNvSpPr/>
          <p:nvPr/>
        </p:nvSpPr>
        <p:spPr>
          <a:xfrm>
            <a:off x="3932340" y="2280443"/>
            <a:ext cx="1147459" cy="779463"/>
          </a:xfrm>
          <a:prstGeom prst="roundRect">
            <a:avLst>
              <a:gd name="adj" fmla="val 28387"/>
            </a:avLst>
          </a:prstGeom>
          <a:solidFill>
            <a:srgbClr val="FFFFFF"/>
          </a:solidFill>
          <a:ln w="25400">
            <a:solidFill>
              <a:schemeClr val="accent1"/>
            </a:solidFill>
          </a:ln>
          <a:effectLst>
            <a:outerShdw blurRad="38100" dist="23000" dir="5400000" rotWithShape="0">
              <a:srgbClr val="000000">
                <a:alpha val="35000"/>
              </a:srgbClr>
            </a:outerShdw>
          </a:effectLst>
          <a:extLst>
            <a:ext uri="{C572A759-6A51-4108-AA02-DFA0A04FC94B}">
              <ma14:wrappingTextBoxFlag xmlns:ma14="http://schemas.microsoft.com/office/mac/drawingml/2011/main" xmlns="" val="1"/>
            </a:ext>
          </a:extLst>
        </p:spPr>
        <p:txBody>
          <a:bodyPr lIns="45719" rIns="45719" anchor="ctr"/>
          <a:lstStyle/>
          <a:p>
            <a:r>
              <a:rPr dirty="0"/>
              <a:t>Cluster Manager</a:t>
            </a:r>
          </a:p>
        </p:txBody>
      </p:sp>
      <p:sp>
        <p:nvSpPr>
          <p:cNvPr id="209" name="Worker"/>
          <p:cNvSpPr/>
          <p:nvPr/>
        </p:nvSpPr>
        <p:spPr>
          <a:xfrm>
            <a:off x="5669084" y="1316121"/>
            <a:ext cx="1428646" cy="541339"/>
          </a:xfrm>
          <a:prstGeom prst="roundRect">
            <a:avLst>
              <a:gd name="adj" fmla="val 40875"/>
            </a:avLst>
          </a:prstGeom>
          <a:solidFill>
            <a:srgbClr val="FFFFFF"/>
          </a:solidFill>
          <a:ln w="25400">
            <a:solidFill>
              <a:schemeClr val="accent1"/>
            </a:solidFill>
          </a:ln>
          <a:effectLst>
            <a:outerShdw blurRad="38100" dist="23000" dir="5400000" rotWithShape="0">
              <a:srgbClr val="000000">
                <a:alpha val="35000"/>
              </a:srgbClr>
            </a:outerShdw>
          </a:effectLst>
          <a:extLst>
            <a:ext uri="{C572A759-6A51-4108-AA02-DFA0A04FC94B}">
              <ma14:wrappingTextBoxFlag xmlns:ma14="http://schemas.microsoft.com/office/mac/drawingml/2011/main" xmlns="" val="1"/>
            </a:ext>
          </a:extLst>
        </p:spPr>
        <p:txBody>
          <a:bodyPr lIns="45719" rIns="45719" anchor="ctr"/>
          <a:lstStyle/>
          <a:p>
            <a:r>
              <a:t>Worker</a:t>
            </a:r>
          </a:p>
        </p:txBody>
      </p:sp>
      <p:sp>
        <p:nvSpPr>
          <p:cNvPr id="210" name="Worker"/>
          <p:cNvSpPr/>
          <p:nvPr/>
        </p:nvSpPr>
        <p:spPr>
          <a:xfrm>
            <a:off x="5669084" y="2483137"/>
            <a:ext cx="1428646" cy="541339"/>
          </a:xfrm>
          <a:prstGeom prst="roundRect">
            <a:avLst>
              <a:gd name="adj" fmla="val 40875"/>
            </a:avLst>
          </a:prstGeom>
          <a:solidFill>
            <a:srgbClr val="FFFFFF"/>
          </a:solidFill>
          <a:ln w="25400">
            <a:solidFill>
              <a:schemeClr val="accent1"/>
            </a:solidFill>
          </a:ln>
          <a:effectLst>
            <a:outerShdw blurRad="38100" dist="23000" dir="5400000" rotWithShape="0">
              <a:srgbClr val="000000">
                <a:alpha val="35000"/>
              </a:srgbClr>
            </a:outerShdw>
          </a:effectLst>
          <a:extLst>
            <a:ext uri="{C572A759-6A51-4108-AA02-DFA0A04FC94B}">
              <ma14:wrappingTextBoxFlag xmlns:ma14="http://schemas.microsoft.com/office/mac/drawingml/2011/main" xmlns="" val="1"/>
            </a:ext>
          </a:extLst>
        </p:spPr>
        <p:txBody>
          <a:bodyPr lIns="45719" rIns="45719" anchor="ctr"/>
          <a:lstStyle/>
          <a:p>
            <a:r>
              <a:t>Worker</a:t>
            </a:r>
          </a:p>
        </p:txBody>
      </p:sp>
      <p:sp>
        <p:nvSpPr>
          <p:cNvPr id="211" name="Worker"/>
          <p:cNvSpPr/>
          <p:nvPr/>
        </p:nvSpPr>
        <p:spPr>
          <a:xfrm>
            <a:off x="5669084" y="3648219"/>
            <a:ext cx="1428646" cy="541339"/>
          </a:xfrm>
          <a:prstGeom prst="roundRect">
            <a:avLst>
              <a:gd name="adj" fmla="val 40875"/>
            </a:avLst>
          </a:prstGeom>
          <a:solidFill>
            <a:srgbClr val="FFFFFF"/>
          </a:solidFill>
          <a:ln w="25400">
            <a:solidFill>
              <a:schemeClr val="accent1"/>
            </a:solidFill>
          </a:ln>
          <a:effectLst>
            <a:outerShdw blurRad="38100" dist="23000" dir="5400000" rotWithShape="0">
              <a:srgbClr val="000000">
                <a:alpha val="35000"/>
              </a:srgbClr>
            </a:outerShdw>
          </a:effectLst>
          <a:extLst>
            <a:ext uri="{C572A759-6A51-4108-AA02-DFA0A04FC94B}">
              <ma14:wrappingTextBoxFlag xmlns:ma14="http://schemas.microsoft.com/office/mac/drawingml/2011/main" xmlns="" val="1"/>
            </a:ext>
          </a:extLst>
        </p:spPr>
        <p:txBody>
          <a:bodyPr lIns="45719" rIns="45719" anchor="ctr"/>
          <a:lstStyle/>
          <a:p>
            <a:r>
              <a:t>Worker</a:t>
            </a:r>
          </a:p>
        </p:txBody>
      </p:sp>
      <p:sp>
        <p:nvSpPr>
          <p:cNvPr id="212" name="Line"/>
          <p:cNvSpPr/>
          <p:nvPr/>
        </p:nvSpPr>
        <p:spPr>
          <a:xfrm flipV="1">
            <a:off x="5055680" y="1624837"/>
            <a:ext cx="611021" cy="1049258"/>
          </a:xfrm>
          <a:prstGeom prst="line">
            <a:avLst/>
          </a:prstGeom>
          <a:ln w="25400">
            <a:solidFill>
              <a:schemeClr val="accent1"/>
            </a:solidFill>
            <a:headEnd type="triangle"/>
            <a:tailEnd type="triangle"/>
          </a:ln>
          <a:effectLst>
            <a:outerShdw blurRad="38100" dist="20000" dir="5400000" rotWithShape="0">
              <a:srgbClr val="000000">
                <a:alpha val="38000"/>
              </a:srgbClr>
            </a:outerShdw>
          </a:effectLst>
        </p:spPr>
        <p:txBody>
          <a:bodyPr lIns="45719" rIns="45719"/>
          <a:lstStyle/>
          <a:p>
            <a:endParaRPr/>
          </a:p>
        </p:txBody>
      </p:sp>
      <p:sp>
        <p:nvSpPr>
          <p:cNvPr id="213" name="Line"/>
          <p:cNvSpPr/>
          <p:nvPr/>
        </p:nvSpPr>
        <p:spPr>
          <a:xfrm>
            <a:off x="5055681" y="2833519"/>
            <a:ext cx="611020" cy="1190962"/>
          </a:xfrm>
          <a:prstGeom prst="line">
            <a:avLst/>
          </a:prstGeom>
          <a:ln w="25400">
            <a:solidFill>
              <a:schemeClr val="accent1"/>
            </a:solidFill>
            <a:headEnd type="triangle"/>
            <a:tailEnd type="triangle"/>
          </a:ln>
          <a:effectLst>
            <a:outerShdw blurRad="38100" dist="20000" dir="5400000" rotWithShape="0">
              <a:srgbClr val="000000">
                <a:alpha val="38000"/>
              </a:srgbClr>
            </a:outerShdw>
          </a:effectLst>
        </p:spPr>
        <p:txBody>
          <a:bodyPr lIns="45719" rIns="45719"/>
          <a:lstStyle/>
          <a:p>
            <a:endParaRPr/>
          </a:p>
        </p:txBody>
      </p:sp>
      <p:sp>
        <p:nvSpPr>
          <p:cNvPr id="214" name="Line"/>
          <p:cNvSpPr/>
          <p:nvPr/>
        </p:nvSpPr>
        <p:spPr>
          <a:xfrm>
            <a:off x="5055680" y="2753806"/>
            <a:ext cx="611021" cy="1"/>
          </a:xfrm>
          <a:prstGeom prst="line">
            <a:avLst/>
          </a:prstGeom>
          <a:ln w="25400">
            <a:solidFill>
              <a:schemeClr val="accent1"/>
            </a:solidFill>
            <a:headEnd type="triangle"/>
            <a:tailEnd type="triangle"/>
          </a:ln>
          <a:effectLst>
            <a:outerShdw blurRad="38100" dist="20000" dir="5400000" rotWithShape="0">
              <a:srgbClr val="000000">
                <a:alpha val="38000"/>
              </a:srgbClr>
            </a:outerShdw>
          </a:effectLst>
        </p:spPr>
        <p:txBody>
          <a:bodyPr lIns="45719" rIns="45719"/>
          <a:lstStyle/>
          <a:p>
            <a:endParaRPr/>
          </a:p>
        </p:txBody>
      </p:sp>
      <p:sp>
        <p:nvSpPr>
          <p:cNvPr id="215" name="Line"/>
          <p:cNvSpPr/>
          <p:nvPr/>
        </p:nvSpPr>
        <p:spPr>
          <a:xfrm flipV="1">
            <a:off x="3485240" y="2670175"/>
            <a:ext cx="447100" cy="3920"/>
          </a:xfrm>
          <a:prstGeom prst="line">
            <a:avLst/>
          </a:prstGeom>
          <a:ln w="25400">
            <a:solidFill>
              <a:schemeClr val="accent1"/>
            </a:solidFill>
            <a:headEnd type="triangle"/>
            <a:tailEnd type="triangle"/>
          </a:ln>
          <a:effectLst>
            <a:outerShdw blurRad="38100" dist="20000" dir="5400000" rotWithShape="0">
              <a:srgbClr val="000000">
                <a:alpha val="38000"/>
              </a:srgbClr>
            </a:outerShdw>
          </a:effectLst>
        </p:spPr>
        <p:txBody>
          <a:bodyPr lIns="45719" rIns="45719"/>
          <a:lstStyle/>
          <a:p>
            <a:endParaRPr/>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 name="Spark in more details"/>
          <p:cNvSpPr txBox="1">
            <a:spLocks noGrp="1"/>
          </p:cNvSpPr>
          <p:nvPr>
            <p:ph type="title"/>
          </p:nvPr>
        </p:nvSpPr>
        <p:spPr>
          <a:prstGeom prst="rect">
            <a:avLst/>
          </a:prstGeom>
        </p:spPr>
        <p:txBody>
          <a:bodyPr/>
          <a:lstStyle/>
          <a:p>
            <a:r>
              <a:t>Spark in more details</a:t>
            </a:r>
          </a:p>
        </p:txBody>
      </p:sp>
      <p:pic>
        <p:nvPicPr>
          <p:cNvPr id="220" name="Picture Placeholder 2" descr="Picture Placeholder 2"/>
          <p:cNvPicPr>
            <a:picLocks noGrp="1" noChangeAspect="1"/>
          </p:cNvPicPr>
          <p:nvPr>
            <p:ph type="pic" idx="13"/>
          </p:nvPr>
        </p:nvPicPr>
        <p:blipFill>
          <a:blip r:embed="rId3">
            <a:extLst/>
          </a:blip>
          <a:srcRect l="537" t="233" r="537" b="233"/>
          <a:stretch>
            <a:fillRect/>
          </a:stretch>
        </p:blipFill>
        <p:spPr>
          <a:xfrm>
            <a:off x="1611879" y="1393926"/>
            <a:ext cx="5847218" cy="2823111"/>
          </a:xfrm>
          <a:prstGeom prst="rect">
            <a:avLst/>
          </a:prstGeom>
        </p:spPr>
      </p:pic>
      <p:sp>
        <p:nvSpPr>
          <p:cNvPr id="221" name="The cluster manager handles assigning worker nodes.…"/>
          <p:cNvSpPr txBox="1">
            <a:spLocks noGrp="1"/>
          </p:cNvSpPr>
          <p:nvPr>
            <p:ph type="body" sz="quarter" idx="1"/>
          </p:nvPr>
        </p:nvSpPr>
        <p:spPr>
          <a:prstGeom prst="rect">
            <a:avLst/>
          </a:prstGeom>
        </p:spPr>
        <p:txBody>
          <a:bodyPr/>
          <a:lstStyle/>
          <a:p>
            <a:r>
              <a:t>The cluster manager handles assigning worker nodes.</a:t>
            </a:r>
          </a:p>
          <a:p>
            <a:r>
              <a:t>SparkContext communicates directly with the executors</a:t>
            </a:r>
          </a:p>
        </p:txBody>
      </p:sp>
      <p:sp>
        <p:nvSpPr>
          <p:cNvPr id="222" name="https://spark.apache.org/docs/latest/cluster-overview.html"/>
          <p:cNvSpPr txBox="1"/>
          <p:nvPr/>
        </p:nvSpPr>
        <p:spPr>
          <a:xfrm>
            <a:off x="2760175" y="4215328"/>
            <a:ext cx="5910671" cy="350662"/>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r>
              <a:t>https://spark.apache.org/docs/latest/cluster-overview.html</a:t>
            </a:r>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 name="Using Spark locally"/>
          <p:cNvSpPr txBox="1">
            <a:spLocks noGrp="1"/>
          </p:cNvSpPr>
          <p:nvPr>
            <p:ph type="title"/>
          </p:nvPr>
        </p:nvSpPr>
        <p:spPr>
          <a:prstGeom prst="rect">
            <a:avLst/>
          </a:prstGeom>
        </p:spPr>
        <p:txBody>
          <a:bodyPr/>
          <a:lstStyle/>
          <a:p>
            <a:r>
              <a:t>Using Spark locally</a:t>
            </a:r>
          </a:p>
        </p:txBody>
      </p:sp>
      <p:sp>
        <p:nvSpPr>
          <p:cNvPr id="227" name="Download and install Spark for your platform…"/>
          <p:cNvSpPr txBox="1">
            <a:spLocks noGrp="1"/>
          </p:cNvSpPr>
          <p:nvPr>
            <p:ph type="body" idx="1"/>
          </p:nvPr>
        </p:nvSpPr>
        <p:spPr>
          <a:prstGeom prst="rect">
            <a:avLst/>
          </a:prstGeom>
        </p:spPr>
        <p:txBody>
          <a:bodyPr/>
          <a:lstStyle/>
          <a:p>
            <a:r>
              <a:t>Download and install Spark for your platform</a:t>
            </a:r>
            <a:br/>
            <a:endParaRPr/>
          </a:p>
          <a:p>
            <a:r>
              <a:t>Start the Scala interpreter</a:t>
            </a:r>
            <a:br/>
            <a:endParaRPr/>
          </a:p>
          <a:p>
            <a:r>
              <a:t>Create an RDD</a:t>
            </a:r>
            <a:br/>
            <a:endParaRPr/>
          </a:p>
          <a:p>
            <a:r>
              <a:t>Run Scala commands</a:t>
            </a:r>
          </a:p>
        </p:txBody>
      </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 name="Example task: Record Linkage"/>
          <p:cNvSpPr txBox="1">
            <a:spLocks noGrp="1"/>
          </p:cNvSpPr>
          <p:nvPr>
            <p:ph type="title"/>
          </p:nvPr>
        </p:nvSpPr>
        <p:spPr>
          <a:prstGeom prst="rect">
            <a:avLst/>
          </a:prstGeom>
        </p:spPr>
        <p:txBody>
          <a:bodyPr/>
          <a:lstStyle/>
          <a:p>
            <a:r>
              <a:t>Example task: Record Linkage</a:t>
            </a:r>
          </a:p>
        </p:txBody>
      </p:sp>
      <p:sp>
        <p:nvSpPr>
          <p:cNvPr id="232" name="We have a database with records, some of them from the same source…"/>
          <p:cNvSpPr txBox="1">
            <a:spLocks noGrp="1"/>
          </p:cNvSpPr>
          <p:nvPr>
            <p:ph type="body" idx="1"/>
          </p:nvPr>
        </p:nvSpPr>
        <p:spPr>
          <a:prstGeom prst="rect">
            <a:avLst/>
          </a:prstGeom>
        </p:spPr>
        <p:txBody>
          <a:bodyPr>
            <a:normAutofit lnSpcReduction="10000"/>
          </a:bodyPr>
          <a:lstStyle/>
          <a:p>
            <a:pPr marL="336042" indent="-336042" defTabSz="896111">
              <a:defRPr sz="3136"/>
            </a:pPr>
            <a:r>
              <a:t>We have a database with records, some of them from the same source</a:t>
            </a:r>
          </a:p>
          <a:p>
            <a:pPr marL="336042" indent="-336042" defTabSz="896111">
              <a:defRPr sz="3136"/>
            </a:pPr>
            <a:r>
              <a:t>However, they have subtle differences: small pieces missing from addresses, names written with abbreviations, misspellings, etc.</a:t>
            </a:r>
          </a:p>
          <a:p>
            <a:pPr marL="336042" indent="-336042" defTabSz="896111">
              <a:defRPr sz="3136"/>
            </a:pPr>
            <a:r>
              <a:t>How can we identify and collect linked records?</a:t>
            </a:r>
          </a:p>
          <a:p>
            <a:pPr marL="336042" indent="-336042" defTabSz="896111">
              <a:defRPr sz="3136"/>
            </a:pPr>
            <a:r>
              <a:t>Test database: “linkage”</a:t>
            </a:r>
          </a:p>
        </p:txBody>
      </p:sp>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 name="Start Spark, define schema for RDD"/>
          <p:cNvSpPr txBox="1">
            <a:spLocks noGrp="1"/>
          </p:cNvSpPr>
          <p:nvPr>
            <p:ph type="title"/>
          </p:nvPr>
        </p:nvSpPr>
        <p:spPr>
          <a:prstGeom prst="rect">
            <a:avLst/>
          </a:prstGeom>
        </p:spPr>
        <p:txBody>
          <a:bodyPr/>
          <a:lstStyle>
            <a:lvl1pPr defTabSz="832104">
              <a:defRPr sz="4004"/>
            </a:lvl1pPr>
          </a:lstStyle>
          <a:p>
            <a:r>
              <a:t>Start Spark, define schema for RDD</a:t>
            </a:r>
          </a:p>
        </p:txBody>
      </p:sp>
      <p:sp>
        <p:nvSpPr>
          <p:cNvPr id="237" name="import org.apache.spark.sql.{DataFrame, Dataset, Row, SparkSession}…"/>
          <p:cNvSpPr txBox="1"/>
          <p:nvPr/>
        </p:nvSpPr>
        <p:spPr>
          <a:xfrm>
            <a:off x="1272984" y="1296315"/>
            <a:ext cx="7372013" cy="4884562"/>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r>
              <a:t>import org.apache.spark.sql.{DataFrame, Dataset, Row, SparkSession}</a:t>
            </a:r>
          </a:p>
          <a:p>
            <a:r>
              <a:t>import org.apache.spark.sql.functions._ // for lit(), first(), etc.</a:t>
            </a:r>
          </a:p>
          <a:p>
            <a:endParaRPr/>
          </a:p>
          <a:p>
            <a:r>
              <a:t>case class MatchData(</a:t>
            </a:r>
          </a:p>
          <a:p>
            <a:r>
              <a:t>  id_1: Int,</a:t>
            </a:r>
          </a:p>
          <a:p>
            <a:r>
              <a:t>  id_2: Int,</a:t>
            </a:r>
          </a:p>
          <a:p>
            <a:r>
              <a:t>  cmp_fname_c1: Option[Double],</a:t>
            </a:r>
          </a:p>
          <a:p>
            <a:r>
              <a:t>  cmp_fname_c2: Option[Double],</a:t>
            </a:r>
          </a:p>
          <a:p>
            <a:r>
              <a:t>  cmp_lname_c1: Option[Double],</a:t>
            </a:r>
          </a:p>
          <a:p>
            <a:r>
              <a:t>  cmp_lname_c2: Option[Double],</a:t>
            </a:r>
          </a:p>
          <a:p>
            <a:r>
              <a:t>  cmp_sex: Option[Int],</a:t>
            </a:r>
          </a:p>
          <a:p>
            <a:r>
              <a:t>  cmp_bd: Option[Int],</a:t>
            </a:r>
          </a:p>
          <a:p>
            <a:r>
              <a:t>  cmp_bm: Option[Int],</a:t>
            </a:r>
          </a:p>
          <a:p>
            <a:r>
              <a:t>  cmp_by: Option[Int],</a:t>
            </a:r>
          </a:p>
          <a:p>
            <a:r>
              <a:t>  cmp_plz: Option[Int],</a:t>
            </a:r>
          </a:p>
          <a:p>
            <a:r>
              <a:t>  is_match: Boolean</a:t>
            </a:r>
          </a:p>
          <a:p>
            <a:r>
              <a:t>)</a:t>
            </a: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27" name="Title 1"/>
          <p:cNvSpPr txBox="1">
            <a:spLocks noGrp="1"/>
          </p:cNvSpPr>
          <p:nvPr>
            <p:ph type="ctrTitle"/>
          </p:nvPr>
        </p:nvSpPr>
        <p:spPr>
          <a:xfrm>
            <a:off x="685800" y="2130425"/>
            <a:ext cx="7772400" cy="1010543"/>
          </a:xfrm>
          <a:prstGeom prst="rect">
            <a:avLst/>
          </a:prstGeom>
        </p:spPr>
        <p:txBody>
          <a:bodyPr/>
          <a:lstStyle>
            <a:lvl1pPr>
              <a:defRPr sz="6000"/>
            </a:lvl1pPr>
          </a:lstStyle>
          <a:p>
            <a:r>
              <a:t>Basics of Big Data</a:t>
            </a: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 name="Connect to the RDD, inspect it"/>
          <p:cNvSpPr txBox="1">
            <a:spLocks noGrp="1"/>
          </p:cNvSpPr>
          <p:nvPr>
            <p:ph type="title"/>
          </p:nvPr>
        </p:nvSpPr>
        <p:spPr>
          <a:prstGeom prst="rect">
            <a:avLst/>
          </a:prstGeom>
        </p:spPr>
        <p:txBody>
          <a:bodyPr/>
          <a:lstStyle/>
          <a:p>
            <a:r>
              <a:t>Connect to the RDD, inspect it</a:t>
            </a:r>
          </a:p>
        </p:txBody>
      </p:sp>
      <p:sp>
        <p:nvSpPr>
          <p:cNvPr id="242" name="import spark.implicits._…"/>
          <p:cNvSpPr txBox="1"/>
          <p:nvPr/>
        </p:nvSpPr>
        <p:spPr>
          <a:xfrm>
            <a:off x="1319083" y="1230498"/>
            <a:ext cx="4351100" cy="1684162"/>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r>
              <a:t>    import spark.implicits._</a:t>
            </a:r>
          </a:p>
          <a:p>
            <a:r>
              <a:t> </a:t>
            </a:r>
          </a:p>
          <a:p>
            <a:r>
              <a:t>    val preview = spark.read.csv("linkage")</a:t>
            </a:r>
          </a:p>
          <a:p>
            <a:pPr>
              <a:defRPr b="1"/>
            </a:pPr>
            <a:r>
              <a:t>    preview.show()</a:t>
            </a:r>
          </a:p>
          <a:p>
            <a:endParaRPr/>
          </a:p>
        </p:txBody>
      </p:sp>
      <p:sp>
        <p:nvSpPr>
          <p:cNvPr id="243" name="The head of the raw RDD:"/>
          <p:cNvSpPr txBox="1"/>
          <p:nvPr/>
        </p:nvSpPr>
        <p:spPr>
          <a:xfrm>
            <a:off x="387376" y="3011620"/>
            <a:ext cx="2759719" cy="350662"/>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r>
              <a:t>The head of the raw RDD:</a:t>
            </a:r>
          </a:p>
        </p:txBody>
      </p:sp>
      <p:pic>
        <p:nvPicPr>
          <p:cNvPr id="244" name="Image" descr="Image"/>
          <p:cNvPicPr>
            <a:picLocks noChangeAspect="1"/>
          </p:cNvPicPr>
          <p:nvPr/>
        </p:nvPicPr>
        <p:blipFill>
          <a:blip r:embed="rId3">
            <a:extLst/>
          </a:blip>
          <a:stretch>
            <a:fillRect/>
          </a:stretch>
        </p:blipFill>
        <p:spPr>
          <a:xfrm>
            <a:off x="330200" y="3363423"/>
            <a:ext cx="8813800" cy="3213020"/>
          </a:xfrm>
          <a:prstGeom prst="rect">
            <a:avLst/>
          </a:prstGeom>
          <a:ln w="12700">
            <a:miter lim="400000"/>
          </a:ln>
        </p:spPr>
      </p:pic>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 name="Inspect the RDD (2)"/>
          <p:cNvSpPr txBox="1">
            <a:spLocks noGrp="1"/>
          </p:cNvSpPr>
          <p:nvPr>
            <p:ph type="title"/>
          </p:nvPr>
        </p:nvSpPr>
        <p:spPr>
          <a:prstGeom prst="rect">
            <a:avLst/>
          </a:prstGeom>
        </p:spPr>
        <p:txBody>
          <a:bodyPr/>
          <a:lstStyle/>
          <a:p>
            <a:r>
              <a:t>Inspect the RDD (2)</a:t>
            </a:r>
          </a:p>
        </p:txBody>
      </p:sp>
      <p:sp>
        <p:nvSpPr>
          <p:cNvPr id="249" name="import spark.implicits._…"/>
          <p:cNvSpPr txBox="1"/>
          <p:nvPr/>
        </p:nvSpPr>
        <p:spPr>
          <a:xfrm>
            <a:off x="1319083" y="1230498"/>
            <a:ext cx="7129238" cy="1684162"/>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r>
              <a:t>    import spark.implicits._</a:t>
            </a:r>
          </a:p>
          <a:p>
            <a:r>
              <a:t> </a:t>
            </a:r>
          </a:p>
          <a:p>
            <a:r>
              <a:t>    val preview = spark.read.csv("/Volumes/Transcend/DATA/linkage")</a:t>
            </a:r>
          </a:p>
          <a:p>
            <a:r>
              <a:t>    preview.show()</a:t>
            </a:r>
          </a:p>
          <a:p>
            <a:pPr>
              <a:defRPr b="1"/>
            </a:pPr>
            <a:r>
              <a:t>    preview.printSchema()</a:t>
            </a:r>
          </a:p>
        </p:txBody>
      </p:sp>
      <p:sp>
        <p:nvSpPr>
          <p:cNvPr id="250" name="The default data structure:…"/>
          <p:cNvSpPr txBox="1"/>
          <p:nvPr/>
        </p:nvSpPr>
        <p:spPr>
          <a:xfrm>
            <a:off x="244831" y="2964179"/>
            <a:ext cx="2836179" cy="884063"/>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r>
              <a:t>The default data structure:</a:t>
            </a:r>
          </a:p>
          <a:p>
            <a:endParaRPr/>
          </a:p>
          <a:p>
            <a:r>
              <a:t>(not what we wanted)</a:t>
            </a:r>
          </a:p>
        </p:txBody>
      </p:sp>
      <p:pic>
        <p:nvPicPr>
          <p:cNvPr id="251" name="Image" descr="Image"/>
          <p:cNvPicPr>
            <a:picLocks noChangeAspect="1"/>
          </p:cNvPicPr>
          <p:nvPr/>
        </p:nvPicPr>
        <p:blipFill>
          <a:blip r:embed="rId3">
            <a:extLst/>
          </a:blip>
          <a:stretch>
            <a:fillRect/>
          </a:stretch>
        </p:blipFill>
        <p:spPr>
          <a:xfrm>
            <a:off x="2873520" y="3185537"/>
            <a:ext cx="4039514" cy="3196213"/>
          </a:xfrm>
          <a:prstGeom prst="rect">
            <a:avLst/>
          </a:prstGeom>
          <a:ln w="12700">
            <a:miter lim="400000"/>
          </a:ln>
        </p:spPr>
      </p:pic>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5" name="Parse the RDD"/>
          <p:cNvSpPr txBox="1">
            <a:spLocks noGrp="1"/>
          </p:cNvSpPr>
          <p:nvPr>
            <p:ph type="title"/>
          </p:nvPr>
        </p:nvSpPr>
        <p:spPr>
          <a:prstGeom prst="rect">
            <a:avLst/>
          </a:prstGeom>
        </p:spPr>
        <p:txBody>
          <a:bodyPr/>
          <a:lstStyle/>
          <a:p>
            <a:r>
              <a:t>Parse the RDD</a:t>
            </a:r>
          </a:p>
        </p:txBody>
      </p:sp>
      <p:sp>
        <p:nvSpPr>
          <p:cNvPr id="256" name="val parsed = spark.read…"/>
          <p:cNvSpPr txBox="1"/>
          <p:nvPr/>
        </p:nvSpPr>
        <p:spPr>
          <a:xfrm>
            <a:off x="2393548" y="1373043"/>
            <a:ext cx="4772246" cy="1684162"/>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r>
              <a:t>val parsed = spark.read</a:t>
            </a:r>
          </a:p>
          <a:p>
            <a:r>
              <a:t>      .option("header", "true")</a:t>
            </a:r>
          </a:p>
          <a:p>
            <a:r>
              <a:t>      .option("nullValue", "?")</a:t>
            </a:r>
          </a:p>
          <a:p>
            <a:r>
              <a:t>      .option("inferSchema", "true")</a:t>
            </a:r>
          </a:p>
          <a:p>
            <a:r>
              <a:t>      .csv("/Volumes/Transcend/DATA/linkage")</a:t>
            </a:r>
          </a:p>
          <a:p>
            <a:pPr>
              <a:defRPr b="1"/>
            </a:pPr>
            <a:r>
              <a:t>    parsed.show()</a:t>
            </a:r>
          </a:p>
        </p:txBody>
      </p:sp>
      <p:pic>
        <p:nvPicPr>
          <p:cNvPr id="257" name="Image" descr="Image"/>
          <p:cNvPicPr>
            <a:picLocks noChangeAspect="1"/>
          </p:cNvPicPr>
          <p:nvPr/>
        </p:nvPicPr>
        <p:blipFill>
          <a:blip r:embed="rId3">
            <a:extLst/>
          </a:blip>
          <a:stretch>
            <a:fillRect/>
          </a:stretch>
        </p:blipFill>
        <p:spPr>
          <a:xfrm>
            <a:off x="1105287" y="3306939"/>
            <a:ext cx="7615380" cy="3387985"/>
          </a:xfrm>
          <a:prstGeom prst="rect">
            <a:avLst/>
          </a:prstGeom>
          <a:ln w="12700">
            <a:miter lim="400000"/>
          </a:ln>
        </p:spPr>
      </p:pic>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 name="Parse the  RDD (2)"/>
          <p:cNvSpPr txBox="1">
            <a:spLocks noGrp="1"/>
          </p:cNvSpPr>
          <p:nvPr>
            <p:ph type="title"/>
          </p:nvPr>
        </p:nvSpPr>
        <p:spPr>
          <a:prstGeom prst="rect">
            <a:avLst/>
          </a:prstGeom>
        </p:spPr>
        <p:txBody>
          <a:bodyPr/>
          <a:lstStyle/>
          <a:p>
            <a:r>
              <a:t>Parse the  RDD (2)</a:t>
            </a:r>
          </a:p>
        </p:txBody>
      </p:sp>
      <p:sp>
        <p:nvSpPr>
          <p:cNvPr id="262" name="val parsed = spark.read…"/>
          <p:cNvSpPr txBox="1"/>
          <p:nvPr/>
        </p:nvSpPr>
        <p:spPr>
          <a:xfrm>
            <a:off x="2393548" y="1373043"/>
            <a:ext cx="4772246" cy="1950862"/>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r>
              <a:t>val parsed = spark.read</a:t>
            </a:r>
          </a:p>
          <a:p>
            <a:r>
              <a:t>      .option("header", "true")</a:t>
            </a:r>
          </a:p>
          <a:p>
            <a:r>
              <a:t>      .option("nullValue", "?")</a:t>
            </a:r>
          </a:p>
          <a:p>
            <a:r>
              <a:t>      .option("inferSchema", "true")</a:t>
            </a:r>
          </a:p>
          <a:p>
            <a:r>
              <a:t>      .csv("/Volumes/Transcend/DATA/linkage")</a:t>
            </a:r>
          </a:p>
          <a:p>
            <a:r>
              <a:t>    parsed.show()</a:t>
            </a:r>
          </a:p>
          <a:p>
            <a:pPr>
              <a:defRPr b="1"/>
            </a:pPr>
            <a:r>
              <a:t>   parsed.printSchema()</a:t>
            </a:r>
          </a:p>
        </p:txBody>
      </p:sp>
      <p:sp>
        <p:nvSpPr>
          <p:cNvPr id="263" name="The inferred…"/>
          <p:cNvSpPr txBox="1"/>
          <p:nvPr/>
        </p:nvSpPr>
        <p:spPr>
          <a:xfrm>
            <a:off x="450730" y="3803611"/>
            <a:ext cx="1628885" cy="884063"/>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r>
              <a:t>The inferred </a:t>
            </a:r>
          </a:p>
          <a:p>
            <a:r>
              <a:t>data structure:</a:t>
            </a:r>
          </a:p>
        </p:txBody>
      </p:sp>
      <p:pic>
        <p:nvPicPr>
          <p:cNvPr id="264" name="Image" descr="Image"/>
          <p:cNvPicPr>
            <a:picLocks noChangeAspect="1"/>
          </p:cNvPicPr>
          <p:nvPr/>
        </p:nvPicPr>
        <p:blipFill>
          <a:blip r:embed="rId3">
            <a:extLst/>
          </a:blip>
          <a:stretch>
            <a:fillRect/>
          </a:stretch>
        </p:blipFill>
        <p:spPr>
          <a:xfrm>
            <a:off x="2396066" y="3394184"/>
            <a:ext cx="4351868" cy="2871150"/>
          </a:xfrm>
          <a:prstGeom prst="rect">
            <a:avLst/>
          </a:prstGeom>
          <a:ln w="12700">
            <a:miter lim="400000"/>
          </a:ln>
        </p:spPr>
      </p:pic>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 name="Count the matches in the data"/>
          <p:cNvSpPr txBox="1">
            <a:spLocks noGrp="1"/>
          </p:cNvSpPr>
          <p:nvPr>
            <p:ph type="title"/>
          </p:nvPr>
        </p:nvSpPr>
        <p:spPr>
          <a:prstGeom prst="rect">
            <a:avLst/>
          </a:prstGeom>
        </p:spPr>
        <p:txBody>
          <a:bodyPr/>
          <a:lstStyle/>
          <a:p>
            <a:r>
              <a:t>Count the matches in the data</a:t>
            </a:r>
          </a:p>
        </p:txBody>
      </p:sp>
      <p:sp>
        <p:nvSpPr>
          <p:cNvPr id="269" name="parsed.count()…"/>
          <p:cNvSpPr txBox="1"/>
          <p:nvPr/>
        </p:nvSpPr>
        <p:spPr>
          <a:xfrm>
            <a:off x="1254957" y="1652443"/>
            <a:ext cx="7200563" cy="1150762"/>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r>
              <a:t>    parsed.count()</a:t>
            </a:r>
          </a:p>
          <a:p>
            <a:r>
              <a:t>    parsed.cache()</a:t>
            </a:r>
          </a:p>
          <a:p>
            <a:r>
              <a:t>    parsed.groupBy("is_match").count().orderBy($"count".desc).show()</a:t>
            </a:r>
          </a:p>
        </p:txBody>
      </p:sp>
      <p:pic>
        <p:nvPicPr>
          <p:cNvPr id="270" name="Image" descr="Image"/>
          <p:cNvPicPr>
            <a:picLocks noChangeAspect="1"/>
          </p:cNvPicPr>
          <p:nvPr/>
        </p:nvPicPr>
        <p:blipFill>
          <a:blip r:embed="rId3">
            <a:extLst/>
          </a:blip>
          <a:stretch>
            <a:fillRect/>
          </a:stretch>
        </p:blipFill>
        <p:spPr>
          <a:xfrm>
            <a:off x="282356" y="2986396"/>
            <a:ext cx="6406311" cy="1934854"/>
          </a:xfrm>
          <a:prstGeom prst="rect">
            <a:avLst/>
          </a:prstGeom>
          <a:ln w="12700">
            <a:miter lim="400000"/>
          </a:ln>
        </p:spPr>
      </p:pic>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 name="Can do it with SQL"/>
          <p:cNvSpPr txBox="1">
            <a:spLocks noGrp="1"/>
          </p:cNvSpPr>
          <p:nvPr>
            <p:ph type="title"/>
          </p:nvPr>
        </p:nvSpPr>
        <p:spPr>
          <a:prstGeom prst="rect">
            <a:avLst/>
          </a:prstGeom>
        </p:spPr>
        <p:txBody>
          <a:bodyPr/>
          <a:lstStyle/>
          <a:p>
            <a:r>
              <a:t>Can do it with SQL</a:t>
            </a:r>
          </a:p>
        </p:txBody>
      </p:sp>
      <p:sp>
        <p:nvSpPr>
          <p:cNvPr id="275" name="parsed.createOrReplaceTempView(&quot;linkage&quot;)…"/>
          <p:cNvSpPr txBox="1"/>
          <p:nvPr/>
        </p:nvSpPr>
        <p:spPr>
          <a:xfrm>
            <a:off x="2306874" y="1518433"/>
            <a:ext cx="5001516" cy="1950862"/>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r>
              <a:t>    parsed.createOrReplaceTempView("linkage")</a:t>
            </a:r>
          </a:p>
          <a:p>
            <a:r>
              <a:t>    spark.sql("""</a:t>
            </a:r>
          </a:p>
          <a:p>
            <a:r>
              <a:t>      SELECT is_match, COUNT(*) cnt</a:t>
            </a:r>
          </a:p>
          <a:p>
            <a:r>
              <a:t>      FROM linkage</a:t>
            </a:r>
          </a:p>
          <a:p>
            <a:r>
              <a:t>      GROUP BY is_match</a:t>
            </a:r>
          </a:p>
          <a:p>
            <a:r>
              <a:t>      ORDER BY cnt DESC</a:t>
            </a:r>
          </a:p>
          <a:p>
            <a:r>
              <a:t>    """).show()</a:t>
            </a:r>
          </a:p>
        </p:txBody>
      </p:sp>
      <p:pic>
        <p:nvPicPr>
          <p:cNvPr id="276" name="Image" descr="Image"/>
          <p:cNvPicPr>
            <a:picLocks noChangeAspect="1"/>
          </p:cNvPicPr>
          <p:nvPr/>
        </p:nvPicPr>
        <p:blipFill>
          <a:blip r:embed="rId3">
            <a:extLst/>
          </a:blip>
          <a:stretch>
            <a:fillRect/>
          </a:stretch>
        </p:blipFill>
        <p:spPr>
          <a:xfrm>
            <a:off x="3109383" y="3937000"/>
            <a:ext cx="2248419" cy="1625617"/>
          </a:xfrm>
          <a:prstGeom prst="rect">
            <a:avLst/>
          </a:prstGeom>
          <a:ln w="12700">
            <a:miter lim="400000"/>
          </a:ln>
        </p:spPr>
      </p:pic>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 name="Get description"/>
          <p:cNvSpPr txBox="1">
            <a:spLocks noGrp="1"/>
          </p:cNvSpPr>
          <p:nvPr>
            <p:ph type="title"/>
          </p:nvPr>
        </p:nvSpPr>
        <p:spPr>
          <a:prstGeom prst="rect">
            <a:avLst/>
          </a:prstGeom>
        </p:spPr>
        <p:txBody>
          <a:bodyPr/>
          <a:lstStyle/>
          <a:p>
            <a:r>
              <a:t>Get description</a:t>
            </a:r>
          </a:p>
        </p:txBody>
      </p:sp>
      <p:sp>
        <p:nvSpPr>
          <p:cNvPr id="281" name="val summary = parsed.describe()…"/>
          <p:cNvSpPr txBox="1"/>
          <p:nvPr/>
        </p:nvSpPr>
        <p:spPr>
          <a:xfrm>
            <a:off x="996833" y="1525736"/>
            <a:ext cx="7713574" cy="1150762"/>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r>
              <a:t>    val summary = parsed.describe()</a:t>
            </a:r>
          </a:p>
          <a:p>
            <a:r>
              <a:t>    summary.show()</a:t>
            </a:r>
          </a:p>
          <a:p>
            <a:r>
              <a:t>    summary.select("summary", "cmp_fname_c1", "cmp_fname_c2").show()</a:t>
            </a:r>
          </a:p>
        </p:txBody>
      </p:sp>
      <p:pic>
        <p:nvPicPr>
          <p:cNvPr id="282" name="Image" descr="Image"/>
          <p:cNvPicPr>
            <a:picLocks noChangeAspect="1"/>
          </p:cNvPicPr>
          <p:nvPr/>
        </p:nvPicPr>
        <p:blipFill>
          <a:blip r:embed="rId2">
            <a:extLst/>
          </a:blip>
          <a:stretch>
            <a:fillRect/>
          </a:stretch>
        </p:blipFill>
        <p:spPr>
          <a:xfrm>
            <a:off x="1350224" y="2715874"/>
            <a:ext cx="6955576" cy="1710389"/>
          </a:xfrm>
          <a:prstGeom prst="rect">
            <a:avLst/>
          </a:prstGeom>
          <a:ln w="12700">
            <a:miter lim="400000"/>
          </a:ln>
        </p:spPr>
      </p:pic>
      <p:pic>
        <p:nvPicPr>
          <p:cNvPr id="283" name="Image" descr="Image"/>
          <p:cNvPicPr>
            <a:picLocks noChangeAspect="1"/>
          </p:cNvPicPr>
          <p:nvPr/>
        </p:nvPicPr>
        <p:blipFill>
          <a:blip r:embed="rId3">
            <a:extLst/>
          </a:blip>
          <a:stretch>
            <a:fillRect/>
          </a:stretch>
        </p:blipFill>
        <p:spPr>
          <a:xfrm>
            <a:off x="1399199" y="4561607"/>
            <a:ext cx="3778168" cy="1575426"/>
          </a:xfrm>
          <a:prstGeom prst="rect">
            <a:avLst/>
          </a:prstGeom>
          <a:ln w="12700">
            <a:miter lim="400000"/>
          </a:ln>
        </p:spPr>
      </p:pic>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 name="Define helper functions"/>
          <p:cNvSpPr txBox="1">
            <a:spLocks noGrp="1"/>
          </p:cNvSpPr>
          <p:nvPr>
            <p:ph type="title"/>
          </p:nvPr>
        </p:nvSpPr>
        <p:spPr>
          <a:prstGeom prst="rect">
            <a:avLst/>
          </a:prstGeom>
        </p:spPr>
        <p:txBody>
          <a:bodyPr/>
          <a:lstStyle/>
          <a:p>
            <a:r>
              <a:t>Define helper functions</a:t>
            </a:r>
          </a:p>
        </p:txBody>
      </p:sp>
      <p:sp>
        <p:nvSpPr>
          <p:cNvPr id="286" name="def longForm(desc: DataFrame): DataFrame = {…"/>
          <p:cNvSpPr txBox="1"/>
          <p:nvPr/>
        </p:nvSpPr>
        <p:spPr>
          <a:xfrm>
            <a:off x="687475" y="1431938"/>
            <a:ext cx="8488783" cy="2750962"/>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r>
              <a:t>  def longForm(desc: DataFrame): DataFrame = {</a:t>
            </a:r>
          </a:p>
          <a:p>
            <a:r>
              <a:t>    import desc.sparkSession.implicits._ // For toDF RDD -&gt; DataFrame conversion</a:t>
            </a:r>
          </a:p>
          <a:p>
            <a:r>
              <a:t>    val schema = desc.schema</a:t>
            </a:r>
          </a:p>
          <a:p>
            <a:r>
              <a:t>    desc.flatMap(row =&gt; {</a:t>
            </a:r>
          </a:p>
          <a:p>
            <a:r>
              <a:t>      val metric = row.getString(0)</a:t>
            </a:r>
          </a:p>
          <a:p>
            <a:r>
              <a:t>      (1 until row.size).map(i =&gt; (metric, schema(i).name, row.getString(i).toDouble))</a:t>
            </a:r>
          </a:p>
          <a:p>
            <a:r>
              <a:t>    })</a:t>
            </a:r>
          </a:p>
          <a:p>
            <a:r>
              <a:t>    .toDF("metric", "field", "value")</a:t>
            </a:r>
          </a:p>
          <a:p>
            <a:r>
              <a:t>  }</a:t>
            </a:r>
          </a:p>
        </p:txBody>
      </p:sp>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 name="Define helper functions"/>
          <p:cNvSpPr txBox="1">
            <a:spLocks noGrp="1"/>
          </p:cNvSpPr>
          <p:nvPr>
            <p:ph type="title"/>
          </p:nvPr>
        </p:nvSpPr>
        <p:spPr>
          <a:prstGeom prst="rect">
            <a:avLst/>
          </a:prstGeom>
        </p:spPr>
        <p:txBody>
          <a:bodyPr/>
          <a:lstStyle/>
          <a:p>
            <a:r>
              <a:t>Define helper functions</a:t>
            </a:r>
          </a:p>
        </p:txBody>
      </p:sp>
      <p:sp>
        <p:nvSpPr>
          <p:cNvPr id="289" name="def pivotSummary(desc: DataFrame): DataFrame = {…"/>
          <p:cNvSpPr txBox="1"/>
          <p:nvPr/>
        </p:nvSpPr>
        <p:spPr>
          <a:xfrm>
            <a:off x="1436285" y="1740169"/>
            <a:ext cx="6642347" cy="1950863"/>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r>
              <a:t> def pivotSummary(desc: DataFrame): DataFrame = {</a:t>
            </a:r>
          </a:p>
          <a:p>
            <a:r>
              <a:t>    val lf = longForm(desc)</a:t>
            </a:r>
          </a:p>
          <a:p>
            <a:r>
              <a:t>    lf.groupBy("field").</a:t>
            </a:r>
          </a:p>
          <a:p>
            <a:r>
              <a:t>      pivot("metric", Seq("count", "mean", "stddev", "min", "max")).</a:t>
            </a:r>
          </a:p>
          <a:p>
            <a:r>
              <a:t>      agg(first("value"))</a:t>
            </a:r>
          </a:p>
          <a:p>
            <a:r>
              <a:t>  }</a:t>
            </a:r>
          </a:p>
        </p:txBody>
      </p:sp>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 name="Define helper functions"/>
          <p:cNvSpPr txBox="1">
            <a:spLocks noGrp="1"/>
          </p:cNvSpPr>
          <p:nvPr>
            <p:ph type="title"/>
          </p:nvPr>
        </p:nvSpPr>
        <p:spPr>
          <a:prstGeom prst="rect">
            <a:avLst/>
          </a:prstGeom>
        </p:spPr>
        <p:txBody>
          <a:bodyPr/>
          <a:lstStyle/>
          <a:p>
            <a:r>
              <a:t>Define helper functions</a:t>
            </a:r>
          </a:p>
        </p:txBody>
      </p:sp>
      <p:sp>
        <p:nvSpPr>
          <p:cNvPr id="292" name="def crossTabs(scored: DataFrame, t: Double): DataFrame = {…"/>
          <p:cNvSpPr txBox="1"/>
          <p:nvPr/>
        </p:nvSpPr>
        <p:spPr>
          <a:xfrm>
            <a:off x="1663769" y="1156615"/>
            <a:ext cx="6526484" cy="5151262"/>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r>
              <a:t>   def crossTabs(scored: DataFrame, t: Double): DataFrame = {</a:t>
            </a:r>
          </a:p>
          <a:p>
            <a:r>
              <a:t>    scored.</a:t>
            </a:r>
          </a:p>
          <a:p>
            <a:r>
              <a:t>      selectExpr(s"score &gt;= $t as above", "is_match").</a:t>
            </a:r>
          </a:p>
          <a:p>
            <a:r>
              <a:t>      groupBy("above").</a:t>
            </a:r>
          </a:p>
          <a:p>
            <a:r>
              <a:t>      pivot("is_match", Seq("true", "false")).</a:t>
            </a:r>
          </a:p>
          <a:p>
            <a:r>
              <a:t>      count()</a:t>
            </a:r>
          </a:p>
          <a:p>
            <a:r>
              <a:t>  }</a:t>
            </a:r>
          </a:p>
          <a:p>
            <a:endParaRPr/>
          </a:p>
          <a:p>
            <a:r>
              <a:t>  case class Score(value: Double) {</a:t>
            </a:r>
          </a:p>
          <a:p>
            <a:r>
              <a:t>    def +(oi: Option[Int]) = {</a:t>
            </a:r>
          </a:p>
          <a:p>
            <a:r>
              <a:t>      Score(value + oi.getOrElse(0))</a:t>
            </a:r>
          </a:p>
          <a:p>
            <a:r>
              <a:t>    }</a:t>
            </a:r>
          </a:p>
          <a:p>
            <a:r>
              <a:t>  }</a:t>
            </a:r>
          </a:p>
          <a:p>
            <a:endParaRPr/>
          </a:p>
          <a:p>
            <a:r>
              <a:t>  def scoreMatchData(md: MatchData): Double = {</a:t>
            </a:r>
          </a:p>
          <a:p>
            <a:r>
              <a:t>    (Score(md.cmp_lname_c1.getOrElse(0.0)) + md.cmp_plz +</a:t>
            </a:r>
          </a:p>
          <a:p>
            <a:r>
              <a:t>        md.cmp_by + md.cmp_bd + md.cmp_bm).value</a:t>
            </a:r>
          </a:p>
          <a:p>
            <a:r>
              <a:t>  }</a:t>
            </a: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Outline of the lecture"/>
          <p:cNvSpPr txBox="1">
            <a:spLocks noGrp="1"/>
          </p:cNvSpPr>
          <p:nvPr>
            <p:ph type="title"/>
          </p:nvPr>
        </p:nvSpPr>
        <p:spPr>
          <a:prstGeom prst="rect">
            <a:avLst/>
          </a:prstGeom>
        </p:spPr>
        <p:txBody>
          <a:bodyPr/>
          <a:lstStyle/>
          <a:p>
            <a:r>
              <a:t>Outline of the lecture</a:t>
            </a:r>
          </a:p>
        </p:txBody>
      </p:sp>
      <p:sp>
        <p:nvSpPr>
          <p:cNvPr id="130" name="Big Data (BD) is becoming increasingly important in many areas, since it makes available previously inaccessible information, and insights from that can change profoundly almost any fields.…"/>
          <p:cNvSpPr txBox="1">
            <a:spLocks noGrp="1"/>
          </p:cNvSpPr>
          <p:nvPr>
            <p:ph type="body" idx="1"/>
          </p:nvPr>
        </p:nvSpPr>
        <p:spPr>
          <a:xfrm>
            <a:off x="457200" y="1600200"/>
            <a:ext cx="8229600" cy="4796452"/>
          </a:xfrm>
          <a:prstGeom prst="rect">
            <a:avLst/>
          </a:prstGeom>
        </p:spPr>
        <p:txBody>
          <a:bodyPr/>
          <a:lstStyle/>
          <a:p>
            <a:pPr marL="0" indent="0">
              <a:buSzTx/>
              <a:buFontTx/>
              <a:buNone/>
            </a:pPr>
            <a:r>
              <a:t>Big Data (BD) is becoming increasingly important in many areas, since it makes available previously inaccessible information, and insights from that can change profoundly almost any fields.</a:t>
            </a:r>
          </a:p>
          <a:p>
            <a:pPr marL="0" indent="0">
              <a:buSzTx/>
              <a:buFontTx/>
              <a:buNone/>
            </a:pPr>
            <a:endParaRPr/>
          </a:p>
          <a:p>
            <a:pPr marL="0" indent="0">
              <a:buSzTx/>
              <a:buFontTx/>
              <a:buNone/>
            </a:pPr>
            <a:r>
              <a:t>Big Data is now used by most large enterprises, and small to medium companies are also getting involved.</a:t>
            </a:r>
          </a:p>
        </p:txBody>
      </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 name="Use the helper functions"/>
          <p:cNvSpPr txBox="1">
            <a:spLocks noGrp="1"/>
          </p:cNvSpPr>
          <p:nvPr>
            <p:ph type="title"/>
          </p:nvPr>
        </p:nvSpPr>
        <p:spPr>
          <a:prstGeom prst="rect">
            <a:avLst/>
          </a:prstGeom>
        </p:spPr>
        <p:txBody>
          <a:bodyPr/>
          <a:lstStyle/>
          <a:p>
            <a:r>
              <a:t>Use the helper functions</a:t>
            </a:r>
          </a:p>
        </p:txBody>
      </p:sp>
      <p:sp>
        <p:nvSpPr>
          <p:cNvPr id="295" name="val matchSummaryT = pivotSummary(matchSummary)…"/>
          <p:cNvSpPr txBox="1"/>
          <p:nvPr/>
        </p:nvSpPr>
        <p:spPr>
          <a:xfrm>
            <a:off x="1356085" y="1476608"/>
            <a:ext cx="7351811" cy="2484262"/>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r>
              <a:t>    val matchSummaryT = pivotSummary(matchSummary)</a:t>
            </a:r>
          </a:p>
          <a:p>
            <a:r>
              <a:t>    val missSummaryT = pivotSummary(missSummary)</a:t>
            </a:r>
          </a:p>
          <a:p>
            <a:r>
              <a:t>    matchSummaryT.createOrReplaceTempView("match_desc")</a:t>
            </a:r>
          </a:p>
          <a:p>
            <a:r>
              <a:t>    missSummaryT.createOrReplaceTempView("miss_desc")</a:t>
            </a:r>
          </a:p>
          <a:p>
            <a:r>
              <a:t>    spark.sql("""</a:t>
            </a:r>
          </a:p>
          <a:p>
            <a:r>
              <a:t>      SELECT a.field, a.count + b.count total, a.mean - b.mean delta</a:t>
            </a:r>
          </a:p>
          <a:p>
            <a:r>
              <a:t>      FROM match_desc a INNER JOIN miss_desc b ON a.field = b.field</a:t>
            </a:r>
          </a:p>
          <a:p>
            <a:r>
              <a:t>      ORDER BY delta DESC, total DESC</a:t>
            </a:r>
          </a:p>
          <a:p>
            <a:r>
              <a:t>    """).show()</a:t>
            </a:r>
          </a:p>
        </p:txBody>
      </p:sp>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 name="Results of the helper functions"/>
          <p:cNvSpPr txBox="1">
            <a:spLocks noGrp="1"/>
          </p:cNvSpPr>
          <p:nvPr>
            <p:ph type="title"/>
          </p:nvPr>
        </p:nvSpPr>
        <p:spPr>
          <a:prstGeom prst="rect">
            <a:avLst/>
          </a:prstGeom>
        </p:spPr>
        <p:txBody>
          <a:bodyPr/>
          <a:lstStyle/>
          <a:p>
            <a:r>
              <a:t>Results of the helper functions</a:t>
            </a:r>
          </a:p>
        </p:txBody>
      </p:sp>
      <p:pic>
        <p:nvPicPr>
          <p:cNvPr id="298" name="Image" descr="Image"/>
          <p:cNvPicPr>
            <a:picLocks noChangeAspect="1"/>
          </p:cNvPicPr>
          <p:nvPr/>
        </p:nvPicPr>
        <p:blipFill>
          <a:blip r:embed="rId2">
            <a:extLst/>
          </a:blip>
          <a:stretch>
            <a:fillRect/>
          </a:stretch>
        </p:blipFill>
        <p:spPr>
          <a:xfrm>
            <a:off x="880533" y="1981130"/>
            <a:ext cx="8229601" cy="3505357"/>
          </a:xfrm>
          <a:prstGeom prst="rect">
            <a:avLst/>
          </a:prstGeom>
          <a:ln w="12700">
            <a:miter lim="400000"/>
          </a:ln>
        </p:spPr>
      </p:pic>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Final result"/>
          <p:cNvSpPr txBox="1">
            <a:spLocks noGrp="1"/>
          </p:cNvSpPr>
          <p:nvPr>
            <p:ph type="title"/>
          </p:nvPr>
        </p:nvSpPr>
        <p:spPr>
          <a:prstGeom prst="rect">
            <a:avLst/>
          </a:prstGeom>
        </p:spPr>
        <p:txBody>
          <a:bodyPr/>
          <a:lstStyle/>
          <a:p>
            <a:r>
              <a:t>Final result</a:t>
            </a:r>
          </a:p>
        </p:txBody>
      </p:sp>
      <p:sp>
        <p:nvSpPr>
          <p:cNvPr id="301" name="val matchData = parsed.as[MatchData]…"/>
          <p:cNvSpPr txBox="1"/>
          <p:nvPr/>
        </p:nvSpPr>
        <p:spPr>
          <a:xfrm>
            <a:off x="2594354" y="1626456"/>
            <a:ext cx="4379676" cy="1684162"/>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r>
              <a:t>    val matchData = parsed.as[MatchData]</a:t>
            </a:r>
          </a:p>
          <a:p>
            <a:r>
              <a:t>    val scored = matchData.map { md =&gt;</a:t>
            </a:r>
          </a:p>
          <a:p>
            <a:r>
              <a:t>      (scoreMatchData(md), md.is_match)</a:t>
            </a:r>
          </a:p>
          <a:p>
            <a:r>
              <a:t>    }.toDF("score", "is_match")</a:t>
            </a:r>
          </a:p>
          <a:p>
            <a:r>
              <a:t>    crossTabs(scored, 4.0).show()</a:t>
            </a:r>
          </a:p>
        </p:txBody>
      </p:sp>
      <p:pic>
        <p:nvPicPr>
          <p:cNvPr id="302" name="Image" descr="Image"/>
          <p:cNvPicPr>
            <a:picLocks noChangeAspect="1"/>
          </p:cNvPicPr>
          <p:nvPr/>
        </p:nvPicPr>
        <p:blipFill>
          <a:blip r:embed="rId3">
            <a:extLst/>
          </a:blip>
          <a:stretch>
            <a:fillRect/>
          </a:stretch>
        </p:blipFill>
        <p:spPr>
          <a:xfrm>
            <a:off x="1227084" y="3603114"/>
            <a:ext cx="7916916" cy="1797042"/>
          </a:xfrm>
          <a:prstGeom prst="rect">
            <a:avLst/>
          </a:prstGeom>
          <a:ln w="12700">
            <a:miter lim="400000"/>
          </a:ln>
        </p:spPr>
      </p:pic>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 name="Assignment"/>
          <p:cNvSpPr txBox="1">
            <a:spLocks noGrp="1"/>
          </p:cNvSpPr>
          <p:nvPr>
            <p:ph type="title"/>
          </p:nvPr>
        </p:nvSpPr>
        <p:spPr>
          <a:prstGeom prst="rect">
            <a:avLst/>
          </a:prstGeom>
        </p:spPr>
        <p:txBody>
          <a:bodyPr/>
          <a:lstStyle/>
          <a:p>
            <a:r>
              <a:t>Assignment</a:t>
            </a:r>
          </a:p>
        </p:txBody>
      </p:sp>
      <p:sp>
        <p:nvSpPr>
          <p:cNvPr id="307" name="Find a dataset in CSV form…"/>
          <p:cNvSpPr txBox="1">
            <a:spLocks noGrp="1"/>
          </p:cNvSpPr>
          <p:nvPr>
            <p:ph type="body" idx="1"/>
          </p:nvPr>
        </p:nvSpPr>
        <p:spPr>
          <a:xfrm>
            <a:off x="457200" y="1600200"/>
            <a:ext cx="8229600" cy="4793606"/>
          </a:xfrm>
          <a:prstGeom prst="rect">
            <a:avLst/>
          </a:prstGeom>
        </p:spPr>
        <p:txBody>
          <a:bodyPr/>
          <a:lstStyle/>
          <a:p>
            <a:pPr marL="332613" indent="-332613" defTabSz="886968">
              <a:defRPr sz="3104"/>
            </a:pPr>
            <a:r>
              <a:t>Find a dataset in CSV form</a:t>
            </a:r>
          </a:p>
          <a:p>
            <a:pPr marL="332613" indent="-332613" defTabSz="886968">
              <a:defRPr sz="3104"/>
            </a:pPr>
            <a:r>
              <a:t>Place it in a directory where Spark can see it</a:t>
            </a:r>
          </a:p>
          <a:p>
            <a:pPr marL="332613" indent="-332613" defTabSz="886968">
              <a:defRPr sz="3104"/>
            </a:pPr>
            <a:r>
              <a:t>Open it in Scala</a:t>
            </a:r>
          </a:p>
          <a:p>
            <a:pPr marL="332613" indent="-332613" defTabSz="886968">
              <a:defRPr sz="3104"/>
            </a:pPr>
            <a:r>
              <a:t>Explore it:</a:t>
            </a:r>
          </a:p>
          <a:p>
            <a:pPr marL="1219581" lvl="2" indent="-332613" defTabSz="886968">
              <a:defRPr sz="3104"/>
            </a:pPr>
            <a:r>
              <a:t>print out a few rows</a:t>
            </a:r>
          </a:p>
          <a:p>
            <a:pPr marL="1219581" lvl="2" indent="-332613" defTabSz="886968">
              <a:defRPr sz="3104"/>
            </a:pPr>
            <a:r>
              <a:t>find the datatype of each column</a:t>
            </a:r>
          </a:p>
          <a:p>
            <a:pPr marL="1219581" lvl="2" indent="-332613" defTabSz="886968">
              <a:defRPr sz="3104"/>
            </a:pPr>
            <a:r>
              <a:t>try to get descriptive statistics</a:t>
            </a:r>
          </a:p>
          <a:p>
            <a:pPr marL="332613" indent="-332613" defTabSz="886968">
              <a:defRPr sz="3104"/>
            </a:pPr>
            <a:r>
              <a:t>Try to extract interesting information</a:t>
            </a:r>
          </a:p>
        </p:txBody>
      </p:sp>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 name="Summary of the lecture"/>
          <p:cNvSpPr txBox="1">
            <a:spLocks noGrp="1"/>
          </p:cNvSpPr>
          <p:nvPr>
            <p:ph type="title"/>
          </p:nvPr>
        </p:nvSpPr>
        <p:spPr>
          <a:prstGeom prst="rect">
            <a:avLst/>
          </a:prstGeom>
        </p:spPr>
        <p:txBody>
          <a:bodyPr/>
          <a:lstStyle/>
          <a:p>
            <a:r>
              <a:t>Summary of the lecture</a:t>
            </a:r>
          </a:p>
        </p:txBody>
      </p:sp>
      <p:sp>
        <p:nvSpPr>
          <p:cNvPr id="310" name="We have reviewed BD in the SMACT framework, focusing on the “6V”-s common to all BD fields.…"/>
          <p:cNvSpPr txBox="1">
            <a:spLocks noGrp="1"/>
          </p:cNvSpPr>
          <p:nvPr>
            <p:ph type="body" idx="1"/>
          </p:nvPr>
        </p:nvSpPr>
        <p:spPr>
          <a:xfrm>
            <a:off x="457200" y="1600200"/>
            <a:ext cx="8229600" cy="4827758"/>
          </a:xfrm>
          <a:prstGeom prst="rect">
            <a:avLst/>
          </a:prstGeom>
        </p:spPr>
        <p:txBody>
          <a:bodyPr/>
          <a:lstStyle/>
          <a:p>
            <a:pPr marL="0" indent="0">
              <a:buSzTx/>
              <a:buFontTx/>
              <a:buNone/>
            </a:pPr>
            <a:r>
              <a:t>We have reviewed BD in the SMACT framework, focusing on the “6V”-s common to all BD fields.</a:t>
            </a:r>
          </a:p>
          <a:p>
            <a:pPr marL="0" indent="0">
              <a:buSzTx/>
              <a:buFontTx/>
              <a:buNone/>
            </a:pPr>
            <a:endParaRPr/>
          </a:p>
          <a:p>
            <a:pPr marL="0" indent="0">
              <a:buSzTx/>
              <a:buFontTx/>
              <a:buNone/>
            </a:pPr>
            <a:r>
              <a:t>We have used the popular Hadoop/Spark data cluster model with Scala to introduce RDD (Resilient Distributed Datasets) and get the first taste of dealing with BD.</a:t>
            </a:r>
          </a:p>
        </p:txBody>
      </p:sp>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2" name="Useful links"/>
          <p:cNvSpPr txBox="1">
            <a:spLocks noGrp="1"/>
          </p:cNvSpPr>
          <p:nvPr>
            <p:ph type="title"/>
          </p:nvPr>
        </p:nvSpPr>
        <p:spPr>
          <a:prstGeom prst="rect">
            <a:avLst/>
          </a:prstGeom>
        </p:spPr>
        <p:txBody>
          <a:bodyPr/>
          <a:lstStyle/>
          <a:p>
            <a:r>
              <a:t>Useful links</a:t>
            </a:r>
          </a:p>
        </p:txBody>
      </p:sp>
      <p:sp>
        <p:nvSpPr>
          <p:cNvPr id="313" name="Hadoop HDFS https://hadoop.apache.org/docs/r1.2.1/hdfs_design.html…"/>
          <p:cNvSpPr txBox="1">
            <a:spLocks noGrp="1"/>
          </p:cNvSpPr>
          <p:nvPr>
            <p:ph type="body" idx="1"/>
          </p:nvPr>
        </p:nvSpPr>
        <p:spPr>
          <a:prstGeom prst="rect">
            <a:avLst/>
          </a:prstGeom>
        </p:spPr>
        <p:txBody>
          <a:bodyPr/>
          <a:lstStyle/>
          <a:p>
            <a:pPr marL="267461" indent="-267461" defTabSz="713231">
              <a:spcBef>
                <a:spcPts val="500"/>
              </a:spcBef>
              <a:defRPr sz="2496"/>
            </a:pPr>
            <a:r>
              <a:t>Hadoop HDFS</a:t>
            </a:r>
            <a:br/>
            <a:r>
              <a:rPr u="sng">
                <a:solidFill>
                  <a:srgbClr val="0000FF"/>
                </a:solidFill>
                <a:uFill>
                  <a:solidFill>
                    <a:srgbClr val="0000FF"/>
                  </a:solidFill>
                </a:uFill>
                <a:hlinkClick r:id="rId2"/>
              </a:rPr>
              <a:t>https://hadoop.apache.org/docs/r1.2.1/hdfs_design.html</a:t>
            </a:r>
          </a:p>
          <a:p>
            <a:pPr marL="267461" indent="-267461" defTabSz="713231">
              <a:spcBef>
                <a:spcPts val="500"/>
              </a:spcBef>
              <a:defRPr sz="2496"/>
            </a:pPr>
            <a:r>
              <a:t>Hadoop setup</a:t>
            </a:r>
            <a:br/>
            <a:r>
              <a:rPr u="sng">
                <a:solidFill>
                  <a:srgbClr val="0000FF"/>
                </a:solidFill>
                <a:uFill>
                  <a:solidFill>
                    <a:srgbClr val="0000FF"/>
                  </a:solidFill>
                </a:uFill>
                <a:hlinkClick r:id="rId3"/>
              </a:rPr>
              <a:t>http://shayanmasood.com/blog/how-to-setup-hadoop-on-mac-os-x-10-9-mavericks/</a:t>
            </a:r>
          </a:p>
          <a:p>
            <a:pPr marL="267461" indent="-267461" defTabSz="713231">
              <a:spcBef>
                <a:spcPts val="500"/>
              </a:spcBef>
              <a:defRPr sz="2496"/>
            </a:pPr>
            <a:r>
              <a:t>Spark</a:t>
            </a:r>
            <a:br/>
            <a:r>
              <a:rPr u="sng">
                <a:solidFill>
                  <a:srgbClr val="0000FF"/>
                </a:solidFill>
                <a:uFill>
                  <a:solidFill>
                    <a:srgbClr val="0000FF"/>
                  </a:solidFill>
                </a:uFill>
                <a:hlinkClick r:id="rId4"/>
              </a:rPr>
              <a:t>https://spark.apache.org/docs/latest/cluster-overview.html</a:t>
            </a:r>
          </a:p>
          <a:p>
            <a:pPr marL="267461" indent="-267461" defTabSz="713231">
              <a:spcBef>
                <a:spcPts val="500"/>
              </a:spcBef>
              <a:defRPr sz="2496"/>
            </a:pPr>
            <a:r>
              <a:t>PySpark</a:t>
            </a:r>
            <a:br/>
            <a:r>
              <a:rPr u="sng">
                <a:solidFill>
                  <a:srgbClr val="0000FF"/>
                </a:solidFill>
                <a:uFill>
                  <a:solidFill>
                    <a:srgbClr val="0000FF"/>
                  </a:solidFill>
                </a:uFill>
                <a:hlinkClick r:id="rId5"/>
              </a:rPr>
              <a:t>http://spark.apache.org/docs/latest/api/python/pyspark.html#pyspark.SparkContext</a:t>
            </a:r>
          </a:p>
        </p:txBody>
      </p:sp>
    </p:spTree>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 name="Summary of the lecture"/>
          <p:cNvSpPr txBox="1">
            <a:spLocks noGrp="1"/>
          </p:cNvSpPr>
          <p:nvPr>
            <p:ph type="title"/>
          </p:nvPr>
        </p:nvSpPr>
        <p:spPr>
          <a:prstGeom prst="rect">
            <a:avLst/>
          </a:prstGeom>
        </p:spPr>
        <p:txBody>
          <a:bodyPr/>
          <a:lstStyle/>
          <a:p>
            <a:r>
              <a:t>Summary of the lecture</a:t>
            </a:r>
          </a:p>
        </p:txBody>
      </p:sp>
      <p:sp>
        <p:nvSpPr>
          <p:cNvPr id="316" name="By actually executing a simple BD processing task, we now have the foundations to proceed to more advanced explorations.…"/>
          <p:cNvSpPr txBox="1">
            <a:spLocks noGrp="1"/>
          </p:cNvSpPr>
          <p:nvPr>
            <p:ph type="body" idx="1"/>
          </p:nvPr>
        </p:nvSpPr>
        <p:spPr>
          <a:xfrm>
            <a:off x="457200" y="1600200"/>
            <a:ext cx="8229600" cy="4827758"/>
          </a:xfrm>
          <a:prstGeom prst="rect">
            <a:avLst/>
          </a:prstGeom>
        </p:spPr>
        <p:txBody>
          <a:bodyPr/>
          <a:lstStyle/>
          <a:p>
            <a:pPr marL="0" indent="0">
              <a:buSzTx/>
              <a:buFontTx/>
              <a:buNone/>
            </a:pPr>
            <a:r>
              <a:t>By actually executing a simple BD processing task, we now have the foundations to proceed to more advanced explorations.</a:t>
            </a:r>
          </a:p>
          <a:p>
            <a:pPr marL="0" indent="0">
              <a:buSzTx/>
              <a:buFontTx/>
              <a:buNone/>
            </a:pPr>
            <a:endParaRPr/>
          </a:p>
          <a:p>
            <a:pPr marL="0" indent="0">
              <a:buSzTx/>
              <a:buFontTx/>
              <a:buNone/>
            </a:pPr>
            <a:r>
              <a:t>Students are now ready to learn data analysis techniques using local datasets, so that they can transfer the methods to RDDs.</a:t>
            </a: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 name="Outline of the lecture"/>
          <p:cNvSpPr txBox="1">
            <a:spLocks noGrp="1"/>
          </p:cNvSpPr>
          <p:nvPr>
            <p:ph type="title"/>
          </p:nvPr>
        </p:nvSpPr>
        <p:spPr>
          <a:prstGeom prst="rect">
            <a:avLst/>
          </a:prstGeom>
        </p:spPr>
        <p:txBody>
          <a:bodyPr/>
          <a:lstStyle/>
          <a:p>
            <a:r>
              <a:t>Outline of the lecture</a:t>
            </a:r>
          </a:p>
        </p:txBody>
      </p:sp>
      <p:sp>
        <p:nvSpPr>
          <p:cNvPr id="133" name="But BD requires new technologies and skills, so that the important parts of information, hidden in huge volumes of noise, could be mined out.…"/>
          <p:cNvSpPr txBox="1">
            <a:spLocks noGrp="1"/>
          </p:cNvSpPr>
          <p:nvPr>
            <p:ph type="body" idx="1"/>
          </p:nvPr>
        </p:nvSpPr>
        <p:spPr>
          <a:xfrm>
            <a:off x="457200" y="1600200"/>
            <a:ext cx="8229600" cy="4796452"/>
          </a:xfrm>
          <a:prstGeom prst="rect">
            <a:avLst/>
          </a:prstGeom>
        </p:spPr>
        <p:txBody>
          <a:bodyPr/>
          <a:lstStyle/>
          <a:p>
            <a:pPr marL="0" indent="0">
              <a:buSzTx/>
              <a:buFontTx/>
              <a:buNone/>
            </a:pPr>
            <a:r>
              <a:t>But BD requires new technologies and skills, so that the important parts of information, hidden in huge volumes of </a:t>
            </a:r>
            <a:r>
              <a:rPr i="1"/>
              <a:t>noise</a:t>
            </a:r>
            <a:r>
              <a:t>, could be </a:t>
            </a:r>
            <a:r>
              <a:rPr i="1"/>
              <a:t>mined out</a:t>
            </a:r>
            <a:r>
              <a:t>.</a:t>
            </a:r>
          </a:p>
          <a:p>
            <a:pPr marL="0" indent="0">
              <a:buSzTx/>
              <a:buFontTx/>
              <a:buNone/>
            </a:pPr>
            <a:endParaRPr/>
          </a:p>
          <a:p>
            <a:pPr marL="0" indent="0">
              <a:buSzTx/>
              <a:buFontTx/>
              <a:buNone/>
            </a:pPr>
            <a:r>
              <a:t>This lecture introduces some basic BD concepts, tools, and gives leads for further study. </a:t>
            </a: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Where are we in the Course?"/>
          <p:cNvSpPr txBox="1">
            <a:spLocks noGrp="1"/>
          </p:cNvSpPr>
          <p:nvPr>
            <p:ph type="title"/>
          </p:nvPr>
        </p:nvSpPr>
        <p:spPr>
          <a:prstGeom prst="rect">
            <a:avLst/>
          </a:prstGeom>
        </p:spPr>
        <p:txBody>
          <a:bodyPr/>
          <a:lstStyle/>
          <a:p>
            <a:r>
              <a:t>Where are we in the Course?</a:t>
            </a:r>
          </a:p>
        </p:txBody>
      </p:sp>
      <p:sp>
        <p:nvSpPr>
          <p:cNvPr id="136" name="Introduction: Background of IoT, Big Data, AI…"/>
          <p:cNvSpPr txBox="1">
            <a:spLocks noGrp="1"/>
          </p:cNvSpPr>
          <p:nvPr>
            <p:ph type="body" idx="1"/>
          </p:nvPr>
        </p:nvSpPr>
        <p:spPr>
          <a:xfrm>
            <a:off x="457200" y="1600200"/>
            <a:ext cx="8318938" cy="4525963"/>
          </a:xfrm>
          <a:prstGeom prst="rect">
            <a:avLst/>
          </a:prstGeom>
        </p:spPr>
        <p:txBody>
          <a:bodyPr/>
          <a:lstStyle/>
          <a:p>
            <a:pPr marL="332613" indent="-332613" defTabSz="886968">
              <a:defRPr sz="3104"/>
            </a:pPr>
            <a:r>
              <a:rPr dirty="0"/>
              <a:t>Introduction: Background of IoT, Big Data, AI</a:t>
            </a:r>
          </a:p>
          <a:p>
            <a:pPr marL="332613" indent="-332613" defTabSz="886968">
              <a:defRPr sz="3104" b="1"/>
            </a:pPr>
            <a:r>
              <a:rPr dirty="0"/>
              <a:t>Collect, analyze data from IoT on a large scale</a:t>
            </a:r>
          </a:p>
          <a:p>
            <a:pPr marL="332613" indent="-332613" defTabSz="886968">
              <a:defRPr sz="3104"/>
            </a:pPr>
            <a:r>
              <a:rPr dirty="0"/>
              <a:t>Elements and practice of statistics</a:t>
            </a:r>
          </a:p>
          <a:p>
            <a:pPr marL="332613" indent="-332613" defTabSz="886968">
              <a:defRPr sz="3104"/>
            </a:pPr>
            <a:r>
              <a:rPr dirty="0"/>
              <a:t>AI methods for data science</a:t>
            </a:r>
          </a:p>
          <a:p>
            <a:pPr marL="332613" indent="-332613" defTabSz="886968">
              <a:defRPr sz="3104"/>
            </a:pPr>
            <a:r>
              <a:rPr dirty="0"/>
              <a:t>Getting further with AI: internal workings</a:t>
            </a:r>
          </a:p>
          <a:p>
            <a:pPr marL="332613" indent="-332613" defTabSz="886968">
              <a:defRPr sz="3104"/>
            </a:pPr>
            <a:r>
              <a:rPr dirty="0"/>
              <a:t>Practical usage of AI for Big Data from IoT</a:t>
            </a:r>
          </a:p>
          <a:p>
            <a:pPr marL="332613" indent="-332613" defTabSz="886968">
              <a:defRPr sz="3104"/>
            </a:pPr>
            <a:r>
              <a:rPr dirty="0"/>
              <a:t>Moving into the real world</a:t>
            </a: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Lecture 2: Big Data basics"/>
          <p:cNvSpPr txBox="1">
            <a:spLocks noGrp="1"/>
          </p:cNvSpPr>
          <p:nvPr>
            <p:ph type="title"/>
          </p:nvPr>
        </p:nvSpPr>
        <p:spPr>
          <a:prstGeom prst="rect">
            <a:avLst/>
          </a:prstGeom>
        </p:spPr>
        <p:txBody>
          <a:bodyPr/>
          <a:lstStyle/>
          <a:p>
            <a:r>
              <a:t>Lecture 2: Big Data basics</a:t>
            </a:r>
          </a:p>
        </p:txBody>
      </p:sp>
      <p:sp>
        <p:nvSpPr>
          <p:cNvPr id="139" name="Motivation, general characteristics of BD…"/>
          <p:cNvSpPr txBox="1">
            <a:spLocks noGrp="1"/>
          </p:cNvSpPr>
          <p:nvPr>
            <p:ph type="body" idx="1"/>
          </p:nvPr>
        </p:nvSpPr>
        <p:spPr>
          <a:prstGeom prst="rect">
            <a:avLst/>
          </a:prstGeom>
        </p:spPr>
        <p:txBody>
          <a:bodyPr/>
          <a:lstStyle/>
          <a:p>
            <a:r>
              <a:t>Motivation, general characteristics of BD</a:t>
            </a:r>
          </a:p>
          <a:p>
            <a:r>
              <a:t>Apache Hadoop and Spark</a:t>
            </a:r>
          </a:p>
          <a:p>
            <a:r>
              <a:t>PySpark vs. Scala</a:t>
            </a:r>
          </a:p>
          <a:p>
            <a:r>
              <a:t>Creating a Spark cluster</a:t>
            </a:r>
          </a:p>
          <a:p>
            <a:r>
              <a:t>Accessing and processing</a:t>
            </a:r>
          </a:p>
          <a:p>
            <a:r>
              <a:t>Example: </a:t>
            </a:r>
          </a:p>
          <a:p>
            <a:r>
              <a:t>Topics for study</a:t>
            </a: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Motivation"/>
          <p:cNvSpPr txBox="1">
            <a:spLocks noGrp="1"/>
          </p:cNvSpPr>
          <p:nvPr>
            <p:ph type="title"/>
          </p:nvPr>
        </p:nvSpPr>
        <p:spPr>
          <a:prstGeom prst="rect">
            <a:avLst/>
          </a:prstGeom>
        </p:spPr>
        <p:txBody>
          <a:bodyPr/>
          <a:lstStyle/>
          <a:p>
            <a:r>
              <a:t>Motivation</a:t>
            </a:r>
          </a:p>
        </p:txBody>
      </p:sp>
      <p:sp>
        <p:nvSpPr>
          <p:cNvPr id="142" name="Data bigger than local storage…"/>
          <p:cNvSpPr txBox="1">
            <a:spLocks noGrp="1"/>
          </p:cNvSpPr>
          <p:nvPr>
            <p:ph type="body" idx="1"/>
          </p:nvPr>
        </p:nvSpPr>
        <p:spPr>
          <a:prstGeom prst="rect">
            <a:avLst/>
          </a:prstGeom>
        </p:spPr>
        <p:txBody>
          <a:bodyPr/>
          <a:lstStyle/>
          <a:p>
            <a:r>
              <a:t>Data bigger than local storage</a:t>
            </a:r>
          </a:p>
          <a:p>
            <a:r>
              <a:t>Analysis requiring huge computing power</a:t>
            </a:r>
          </a:p>
          <a:p>
            <a:r>
              <a:t>Redundancy: cluster components will fail</a:t>
            </a:r>
          </a:p>
          <a:p>
            <a:r>
              <a:t>Parallel access: same data, different uses</a:t>
            </a:r>
          </a:p>
          <a:p>
            <a:r>
              <a:t>Virtualization: removing dependence on physical computing environments</a:t>
            </a: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The “6 Vs” of Big Data in IoT"/>
          <p:cNvSpPr txBox="1">
            <a:spLocks noGrp="1"/>
          </p:cNvSpPr>
          <p:nvPr>
            <p:ph type="title"/>
          </p:nvPr>
        </p:nvSpPr>
        <p:spPr>
          <a:prstGeom prst="rect">
            <a:avLst/>
          </a:prstGeom>
        </p:spPr>
        <p:txBody>
          <a:bodyPr/>
          <a:lstStyle/>
          <a:p>
            <a:r>
              <a:t>The “6 Vs” of Big Data in IoT</a:t>
            </a:r>
          </a:p>
        </p:txBody>
      </p:sp>
      <p:sp>
        <p:nvSpPr>
          <p:cNvPr id="147" name="• Volume: Data volume is a determining factor to consider an IoT dataset as big data or traditional massive/ very large data.  • Velocity: The rate of IoT big data production and processing is high enough to support the availability of big data in real-time. This justifies the needs for advanced tools and technologies for analytics."/>
          <p:cNvSpPr txBox="1"/>
          <p:nvPr/>
        </p:nvSpPr>
        <p:spPr>
          <a:xfrm>
            <a:off x="873755" y="1822206"/>
            <a:ext cx="7695005" cy="3637469"/>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a:defRPr sz="2400"/>
            </a:pPr>
            <a:r>
              <a:t>• Volume: Data volume is a determining factor to consider an IoT dataset as big data or traditional massive/ very large data.</a:t>
            </a:r>
            <a:br/>
            <a:br/>
            <a:r>
              <a:t>• Velocity: The rate of IoT big data production and processing is high enough to support the availability of big data in real-time. This justifies the needs for advanced tools and technologies for analytics.</a:t>
            </a:r>
            <a:br/>
            <a:endParaRPr/>
          </a:p>
        </p:txBody>
      </p:sp>
      <p:sp>
        <p:nvSpPr>
          <p:cNvPr id="148" name="Deep Learning for IoT Big Data and Streaming Analytics: A Survey…"/>
          <p:cNvSpPr txBox="1"/>
          <p:nvPr/>
        </p:nvSpPr>
        <p:spPr>
          <a:xfrm>
            <a:off x="427921" y="5052535"/>
            <a:ext cx="8625070" cy="1200329"/>
          </a:xfrm>
          <a:prstGeom prst="rect">
            <a:avLst/>
          </a:prstGeom>
          <a:ln w="12700">
            <a:miter lim="400000"/>
          </a:ln>
          <a:extLst>
            <a:ext uri="{C572A759-6A51-4108-AA02-DFA0A04FC94B}">
              <ma14:wrappingTextBoxFlag xmlns:ma14="http://schemas.microsoft.com/office/mac/drawingml/2011/main" xmlns="" val="1"/>
            </a:ext>
          </a:extLst>
        </p:spPr>
        <p:txBody>
          <a:bodyPr wrap="square" lIns="45719" rIns="45719">
            <a:spAutoFit/>
          </a:bodyPr>
          <a:lstStyle/>
          <a:p>
            <a:r>
              <a:rPr dirty="0"/>
              <a:t>Deep Learning for IoT Big Data and Streaming Analytics: A Survey</a:t>
            </a:r>
          </a:p>
          <a:p>
            <a:r>
              <a:rPr dirty="0"/>
              <a:t>Mehdi </a:t>
            </a:r>
            <a:r>
              <a:rPr dirty="0" err="1"/>
              <a:t>Mohammadi</a:t>
            </a:r>
            <a:r>
              <a:rPr dirty="0"/>
              <a:t>, Graduate Student Member, IEEE, Ala Al-Fuqaha, Senior Member, IEEE, </a:t>
            </a:r>
            <a:r>
              <a:rPr dirty="0" err="1"/>
              <a:t>Sameh</a:t>
            </a:r>
            <a:r>
              <a:rPr dirty="0"/>
              <a:t> </a:t>
            </a:r>
            <a:r>
              <a:rPr dirty="0" err="1"/>
              <a:t>Sorour</a:t>
            </a:r>
            <a:r>
              <a:rPr dirty="0"/>
              <a:t>, Senior Member, IEEE, Mohsen </a:t>
            </a:r>
            <a:r>
              <a:rPr dirty="0" err="1"/>
              <a:t>Guizani</a:t>
            </a:r>
            <a:r>
              <a:rPr dirty="0"/>
              <a:t>, Fellow, IEEE</a:t>
            </a:r>
          </a:p>
        </p:txBody>
      </p:sp>
      <p:sp>
        <p:nvSpPr>
          <p:cNvPr id="149" name="https://arxiv.org/pdf/1712.04301.pdf"/>
          <p:cNvSpPr txBox="1"/>
          <p:nvPr/>
        </p:nvSpPr>
        <p:spPr>
          <a:xfrm>
            <a:off x="1506841" y="6252864"/>
            <a:ext cx="3683718" cy="350662"/>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r>
              <a:t>https://arxiv.org/pdf/1712.04301.pdf</a:t>
            </a: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 name="The “6 Vs” of Big Data"/>
          <p:cNvSpPr txBox="1">
            <a:spLocks noGrp="1"/>
          </p:cNvSpPr>
          <p:nvPr>
            <p:ph type="title"/>
          </p:nvPr>
        </p:nvSpPr>
        <p:spPr>
          <a:prstGeom prst="rect">
            <a:avLst/>
          </a:prstGeom>
        </p:spPr>
        <p:txBody>
          <a:bodyPr/>
          <a:lstStyle/>
          <a:p>
            <a:r>
              <a:t>The “6 Vs” of Big Data</a:t>
            </a:r>
          </a:p>
        </p:txBody>
      </p:sp>
      <p:sp>
        <p:nvSpPr>
          <p:cNvPr id="154" name="• Variety: Generally, big data comes in different forms and types. It may consist of structured, semi-structured, and unstructured data. A wide variety of data types may be produced by IoT such as text, audio, video, sensory data…"/>
          <p:cNvSpPr txBox="1"/>
          <p:nvPr/>
        </p:nvSpPr>
        <p:spPr>
          <a:xfrm>
            <a:off x="724498" y="1663823"/>
            <a:ext cx="7695005" cy="5364669"/>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a:defRPr sz="2400"/>
            </a:pPr>
            <a:r>
              <a:t>• Variety: Generally, big data comes in different forms and types. It may consist of structured, semi-structured, and unstructured data. A wide variety of data types may be produced by IoT such as text, audio, video, sensory data </a:t>
            </a:r>
          </a:p>
          <a:p>
            <a:pPr defTabSz="457200">
              <a:spcBef>
                <a:spcPts val="1200"/>
              </a:spcBef>
              <a:defRPr sz="2400"/>
            </a:pPr>
            <a:r>
              <a:t>and so on.</a:t>
            </a:r>
            <a:br/>
            <a:endParaRPr/>
          </a:p>
          <a:p>
            <a:pPr defTabSz="457200">
              <a:spcBef>
                <a:spcPts val="1200"/>
              </a:spcBef>
              <a:defRPr sz="2400"/>
            </a:pPr>
            <a:r>
              <a:t>• Veracity: Veracity refers to the quality, consistency, and trustworthiness of the data, which in turn leads to accurate analytics. This property needs special attention to hold for IoT applications, especially those with crowd-sensing data.</a:t>
            </a:r>
            <a:br/>
            <a:endParaRPr/>
          </a:p>
        </p:txBody>
      </p:sp>
    </p:spTree>
  </p:cSld>
  <p:clrMapOvr>
    <a:masterClrMapping/>
  </p:clrMapOvr>
  <p:transition spd="med"/>
</p:sld>
</file>

<file path=ppt/theme/theme1.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Theme">
      <a:majorFont>
        <a:latin typeface="Arial"/>
        <a:ea typeface="Arial"/>
        <a:cs typeface="Arial"/>
      </a:majorFont>
      <a:minorFont>
        <a:latin typeface="Arial"/>
        <a:ea typeface="Arial"/>
        <a:cs typeface="Arial"/>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Theme">
      <a:majorFont>
        <a:latin typeface="Arial"/>
        <a:ea typeface="Arial"/>
        <a:cs typeface="Arial"/>
      </a:majorFont>
      <a:minorFont>
        <a:latin typeface="Arial"/>
        <a:ea typeface="Arial"/>
        <a:cs typeface="Arial"/>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0</TotalTime>
  <Words>2816</Words>
  <Application>Microsoft Office PowerPoint</Application>
  <PresentationFormat>画面に合わせる (4:3)</PresentationFormat>
  <Paragraphs>309</Paragraphs>
  <Slides>36</Slides>
  <Notes>20</Notes>
  <HiddenSlides>0</HiddenSlides>
  <MMClips>0</MMClips>
  <ScaleCrop>false</ScaleCrop>
  <HeadingPairs>
    <vt:vector size="6" baseType="variant">
      <vt:variant>
        <vt:lpstr>使用されているフォント</vt:lpstr>
      </vt:variant>
      <vt:variant>
        <vt:i4>1</vt:i4>
      </vt:variant>
      <vt:variant>
        <vt:lpstr>テーマ</vt:lpstr>
      </vt:variant>
      <vt:variant>
        <vt:i4>1</vt:i4>
      </vt:variant>
      <vt:variant>
        <vt:lpstr>スライド タイトル</vt:lpstr>
      </vt:variant>
      <vt:variant>
        <vt:i4>36</vt:i4>
      </vt:variant>
    </vt:vector>
  </HeadingPairs>
  <TitlesOfParts>
    <vt:vector size="38" baseType="lpstr">
      <vt:lpstr>Arial</vt:lpstr>
      <vt:lpstr>Office Theme</vt:lpstr>
      <vt:lpstr>AI and Machine Learning for IoT Big Data</vt:lpstr>
      <vt:lpstr>Basics of Big Data</vt:lpstr>
      <vt:lpstr>Outline of the lecture</vt:lpstr>
      <vt:lpstr>Outline of the lecture</vt:lpstr>
      <vt:lpstr>Where are we in the Course?</vt:lpstr>
      <vt:lpstr>Lecture 2: Big Data basics</vt:lpstr>
      <vt:lpstr>Motivation</vt:lpstr>
      <vt:lpstr>The “6 Vs” of Big Data in IoT</vt:lpstr>
      <vt:lpstr>The “6 Vs” of Big Data</vt:lpstr>
      <vt:lpstr>The “6 Vs” of Big Data</vt:lpstr>
      <vt:lpstr>The “6 Vs” of Big Data</vt:lpstr>
      <vt:lpstr>Context for IoT Big Data: the SMACT model</vt:lpstr>
      <vt:lpstr>Use Cases</vt:lpstr>
      <vt:lpstr>Structure of Apache Hadoop Big Data cluster</vt:lpstr>
      <vt:lpstr>Apache Spark architecture</vt:lpstr>
      <vt:lpstr>Spark in more details</vt:lpstr>
      <vt:lpstr>Using Spark locally</vt:lpstr>
      <vt:lpstr>Example task: Record Linkage</vt:lpstr>
      <vt:lpstr>Start Spark, define schema for RDD</vt:lpstr>
      <vt:lpstr>Connect to the RDD, inspect it</vt:lpstr>
      <vt:lpstr>Inspect the RDD (2)</vt:lpstr>
      <vt:lpstr>Parse the RDD</vt:lpstr>
      <vt:lpstr>Parse the  RDD (2)</vt:lpstr>
      <vt:lpstr>Count the matches in the data</vt:lpstr>
      <vt:lpstr>Can do it with SQL</vt:lpstr>
      <vt:lpstr>Get description</vt:lpstr>
      <vt:lpstr>Define helper functions</vt:lpstr>
      <vt:lpstr>Define helper functions</vt:lpstr>
      <vt:lpstr>Define helper functions</vt:lpstr>
      <vt:lpstr>Use the helper functions</vt:lpstr>
      <vt:lpstr>Results of the helper functions</vt:lpstr>
      <vt:lpstr>Final result</vt:lpstr>
      <vt:lpstr>Assignment</vt:lpstr>
      <vt:lpstr>Summary of the lecture</vt:lpstr>
      <vt:lpstr>Useful links</vt:lpstr>
      <vt:lpstr>Summary of the lecture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 and Machine Learning for IoT Big Data</dc:title>
  <cp:lastModifiedBy>markon@outlook.jp</cp:lastModifiedBy>
  <cp:revision>1</cp:revision>
  <dcterms:modified xsi:type="dcterms:W3CDTF">2018-04-22T09:38:46Z</dcterms:modified>
</cp:coreProperties>
</file>